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145707956" r:id="rId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4E7A"/>
    <a:srgbClr val="41B6E6"/>
    <a:srgbClr val="AE2573"/>
    <a:srgbClr val="78BE20"/>
    <a:srgbClr val="3200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730" autoAdjust="0"/>
    <p:restoredTop sz="94660"/>
  </p:normalViewPr>
  <p:slideViewPr>
    <p:cSldViewPr snapToGrid="0">
      <p:cViewPr varScale="1">
        <p:scale>
          <a:sx n="74" d="100"/>
          <a:sy n="74" d="100"/>
        </p:scale>
        <p:origin x="73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ronika Gale" userId="5d6e8a07ba142de7" providerId="LiveId" clId="{40230E8D-C544-4170-A706-5881A6F3929E}"/>
    <pc:docChg chg="undo custSel modSld">
      <pc:chgData name="Weronika Gale" userId="5d6e8a07ba142de7" providerId="LiveId" clId="{40230E8D-C544-4170-A706-5881A6F3929E}" dt="2024-08-26T14:56:02.667" v="478" actId="20577"/>
      <pc:docMkLst>
        <pc:docMk/>
      </pc:docMkLst>
      <pc:sldChg chg="addSp delSp modSp mod">
        <pc:chgData name="Weronika Gale" userId="5d6e8a07ba142de7" providerId="LiveId" clId="{40230E8D-C544-4170-A706-5881A6F3929E}" dt="2024-08-26T14:56:02.667" v="478" actId="20577"/>
        <pc:sldMkLst>
          <pc:docMk/>
          <pc:sldMk cId="1071105519" sldId="2145707956"/>
        </pc:sldMkLst>
      </pc:sldChg>
    </pc:docChg>
  </pc:docChgLst>
  <pc:docChgLst>
    <pc:chgData name="Weronika Gale" userId="5d6e8a07ba142de7" providerId="LiveId" clId="{8787BCE6-439B-424A-B34F-C46A1C82D707}"/>
    <pc:docChg chg="undo custSel modSld">
      <pc:chgData name="Weronika Gale" userId="5d6e8a07ba142de7" providerId="LiveId" clId="{8787BCE6-439B-424A-B34F-C46A1C82D707}" dt="2024-11-04T21:27:55.253" v="1350" actId="20577"/>
      <pc:docMkLst>
        <pc:docMk/>
      </pc:docMkLst>
      <pc:sldChg chg="addSp delSp modSp mod">
        <pc:chgData name="Weronika Gale" userId="5d6e8a07ba142de7" providerId="LiveId" clId="{8787BCE6-439B-424A-B34F-C46A1C82D707}" dt="2024-11-04T21:27:55.253" v="1350" actId="20577"/>
        <pc:sldMkLst>
          <pc:docMk/>
          <pc:sldMk cId="1071105519" sldId="2145707956"/>
        </pc:sldMkLst>
      </pc:sldChg>
    </pc:docChg>
  </pc:docChgLst>
  <pc:docChgLst>
    <pc:chgData name="Weronika Gale" userId="5d6e8a07ba142de7" providerId="LiveId" clId="{B742749C-A0DB-43A0-8124-5FD37C6E5111}"/>
    <pc:docChg chg="custSel modSld">
      <pc:chgData name="Weronika Gale" userId="5d6e8a07ba142de7" providerId="LiveId" clId="{B742749C-A0DB-43A0-8124-5FD37C6E5111}" dt="2025-03-04T11:32:50.898" v="705" actId="948"/>
      <pc:docMkLst>
        <pc:docMk/>
      </pc:docMkLst>
      <pc:sldChg chg="delSp modSp mod">
        <pc:chgData name="Weronika Gale" userId="5d6e8a07ba142de7" providerId="LiveId" clId="{B742749C-A0DB-43A0-8124-5FD37C6E5111}" dt="2025-03-04T11:32:50.898" v="705" actId="948"/>
        <pc:sldMkLst>
          <pc:docMk/>
          <pc:sldMk cId="1071105519" sldId="2145707956"/>
        </pc:sldMkLst>
        <pc:spChg chg="mod">
          <ac:chgData name="Weronika Gale" userId="5d6e8a07ba142de7" providerId="LiveId" clId="{B742749C-A0DB-43A0-8124-5FD37C6E5111}" dt="2025-03-04T11:32:50.898" v="705" actId="948"/>
          <ac:spMkLst>
            <pc:docMk/>
            <pc:sldMk cId="1071105519" sldId="2145707956"/>
            <ac:spMk id="4" creationId="{F51A1C43-34F7-458A-C414-1A1BE0B4E195}"/>
          </ac:spMkLst>
        </pc:spChg>
        <pc:spChg chg="mod">
          <ac:chgData name="Weronika Gale" userId="5d6e8a07ba142de7" providerId="LiveId" clId="{B742749C-A0DB-43A0-8124-5FD37C6E5111}" dt="2025-03-04T11:29:27.612" v="220" actId="20577"/>
          <ac:spMkLst>
            <pc:docMk/>
            <pc:sldMk cId="1071105519" sldId="2145707956"/>
            <ac:spMk id="5" creationId="{D1E3EE97-7796-497C-BC39-AF4ABAFB40FC}"/>
          </ac:spMkLst>
        </pc:spChg>
        <pc:spChg chg="mod">
          <ac:chgData name="Weronika Gale" userId="5d6e8a07ba142de7" providerId="LiveId" clId="{B742749C-A0DB-43A0-8124-5FD37C6E5111}" dt="2025-03-04T11:29:58.093" v="277" actId="948"/>
          <ac:spMkLst>
            <pc:docMk/>
            <pc:sldMk cId="1071105519" sldId="2145707956"/>
            <ac:spMk id="6" creationId="{4FF468F6-E39C-4B28-9301-7BB6C7DC83E9}"/>
          </ac:spMkLst>
        </pc:spChg>
        <pc:spChg chg="mod">
          <ac:chgData name="Weronika Gale" userId="5d6e8a07ba142de7" providerId="LiveId" clId="{B742749C-A0DB-43A0-8124-5FD37C6E5111}" dt="2025-03-04T11:31:33.691" v="577" actId="20577"/>
          <ac:spMkLst>
            <pc:docMk/>
            <pc:sldMk cId="1071105519" sldId="2145707956"/>
            <ac:spMk id="8" creationId="{D7D8E518-D48B-494A-B973-2DF8E68E80D5}"/>
          </ac:spMkLst>
        </pc:spChg>
        <pc:spChg chg="mod">
          <ac:chgData name="Weronika Gale" userId="5d6e8a07ba142de7" providerId="LiveId" clId="{B742749C-A0DB-43A0-8124-5FD37C6E5111}" dt="2025-03-04T11:30:51.122" v="461" actId="33524"/>
          <ac:spMkLst>
            <pc:docMk/>
            <pc:sldMk cId="1071105519" sldId="2145707956"/>
            <ac:spMk id="9" creationId="{4FB4E732-80DC-4320-A73F-05AA32471FC8}"/>
          </ac:spMkLst>
        </pc:spChg>
        <pc:spChg chg="mod">
          <ac:chgData name="Weronika Gale" userId="5d6e8a07ba142de7" providerId="LiveId" clId="{B742749C-A0DB-43A0-8124-5FD37C6E5111}" dt="2025-03-04T11:22:59.556" v="6" actId="33524"/>
          <ac:spMkLst>
            <pc:docMk/>
            <pc:sldMk cId="1071105519" sldId="2145707956"/>
            <ac:spMk id="12" creationId="{72ACACA2-C349-4094-8BD1-99CA15B535B1}"/>
          </ac:spMkLst>
        </pc:spChg>
        <pc:graphicFrameChg chg="del">
          <ac:chgData name="Weronika Gale" userId="5d6e8a07ba142de7" providerId="LiveId" clId="{B742749C-A0DB-43A0-8124-5FD37C6E5111}" dt="2025-03-04T11:22:49.045" v="5" actId="478"/>
          <ac:graphicFrameMkLst>
            <pc:docMk/>
            <pc:sldMk cId="1071105519" sldId="2145707956"/>
            <ac:graphicFrameMk id="3" creationId="{BCD0EE12-C27F-AB42-6C93-87F21469C015}"/>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D8074BD-1633-4A9D-A597-54DF73F95051}" type="datetimeFigureOut">
              <a:rPr lang="en-GB" smtClean="0"/>
              <a:t>04/03/2025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F2FE08B-79FE-4620-9EA2-E6EB733CB348}" type="slidenum">
              <a:rPr lang="en-GB" smtClean="0"/>
              <a:t>‹#›</a:t>
            </a:fld>
            <a:endParaRPr lang="en-GB"/>
          </a:p>
        </p:txBody>
      </p:sp>
    </p:spTree>
    <p:extLst>
      <p:ext uri="{BB962C8B-B14F-4D97-AF65-F5344CB8AC3E}">
        <p14:creationId xmlns:p14="http://schemas.microsoft.com/office/powerpoint/2010/main" val="547377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GB" dirty="0"/>
              <a:t>Comments:</a:t>
            </a:r>
          </a:p>
          <a:p>
            <a:r>
              <a:rPr lang="en-GB" dirty="0"/>
              <a:t>Equity</a:t>
            </a:r>
          </a:p>
          <a:p>
            <a:r>
              <a:rPr lang="en-GB" dirty="0"/>
              <a:t>How do you know you have the right services and sizes for patients</a:t>
            </a:r>
          </a:p>
          <a:p>
            <a:r>
              <a:rPr lang="en-GB" dirty="0"/>
              <a:t>‘Community’ – need to be more specific – system working</a:t>
            </a:r>
          </a:p>
          <a:p>
            <a:r>
              <a:rPr lang="en-GB" dirty="0"/>
              <a:t>With me not to me</a:t>
            </a:r>
          </a:p>
          <a:p>
            <a:r>
              <a:rPr lang="en-GB" dirty="0"/>
              <a:t>Codesign and inclusion</a:t>
            </a:r>
          </a:p>
          <a:p>
            <a:r>
              <a:rPr lang="en-GB" dirty="0"/>
              <a:t>Collaboration and focus on health needs</a:t>
            </a:r>
          </a:p>
          <a:p>
            <a:r>
              <a:rPr lang="en-GB" dirty="0"/>
              <a:t>Fully integrated working across the system</a:t>
            </a:r>
          </a:p>
          <a:p>
            <a:endParaRPr lang="en-GB" dirty="0"/>
          </a:p>
          <a:p>
            <a:r>
              <a:rPr lang="en-GB" dirty="0"/>
              <a:t>Drafting notes from the group:</a:t>
            </a:r>
          </a:p>
          <a:p>
            <a:r>
              <a:rPr lang="en-GB" dirty="0"/>
              <a:t>Problem – access / outcomes / experience – equity for all </a:t>
            </a:r>
          </a:p>
          <a:p>
            <a:r>
              <a:rPr lang="en-GB" dirty="0"/>
              <a:t>Fragmented pathways contributing factors: complex systems, barriers – communication etc., Late referrals, Waiting times</a:t>
            </a:r>
          </a:p>
          <a:p>
            <a:r>
              <a:rPr lang="en-GB" dirty="0"/>
              <a:t>We cannot be certain that all the people we serve have equity of access / outcomes / experience to / of our services</a:t>
            </a:r>
          </a:p>
          <a:p>
            <a:r>
              <a:rPr lang="en-GB" dirty="0"/>
              <a:t>Know what services we deliver or wait too long / do not know / not helped to access our services</a:t>
            </a:r>
          </a:p>
          <a:p>
            <a:endParaRPr lang="en-GB" dirty="0"/>
          </a:p>
          <a:p>
            <a:r>
              <a:rPr lang="en-GB" dirty="0"/>
              <a:t>Vision drafting notes from the group:</a:t>
            </a:r>
          </a:p>
          <a:p>
            <a:r>
              <a:rPr lang="en-GB" dirty="0"/>
              <a:t>Work with patients to provide seamless care across the pathways to receive the care they need</a:t>
            </a:r>
          </a:p>
          <a:p>
            <a:r>
              <a:rPr lang="en-GB" dirty="0"/>
              <a:t>We will empower people to access the right service at the right time</a:t>
            </a:r>
          </a:p>
          <a:p>
            <a:r>
              <a:rPr lang="en-GB" dirty="0"/>
              <a:t>We will be creative to enable easy access into our services. Working as part of the community so people feel supported to get the right care at the right time</a:t>
            </a:r>
          </a:p>
          <a:p>
            <a:r>
              <a:rPr lang="en-GB" dirty="0"/>
              <a:t>We will work in partnership with our local communities and voluntary services to co-design our services to meet their needs</a:t>
            </a:r>
          </a:p>
          <a:p>
            <a:r>
              <a:rPr lang="en-GB" dirty="0"/>
              <a:t>People will have equitable outcomes and experience</a:t>
            </a:r>
          </a:p>
        </p:txBody>
      </p:sp>
      <p:sp>
        <p:nvSpPr>
          <p:cNvPr id="4" name="Slide Number Placeholder 3"/>
          <p:cNvSpPr>
            <a:spLocks noGrp="1"/>
          </p:cNvSpPr>
          <p:nvPr>
            <p:ph type="sldNum" sz="quarter" idx="5"/>
          </p:nvPr>
        </p:nvSpPr>
        <p:spPr/>
        <p:txBody>
          <a:bodyPr/>
          <a:lstStyle/>
          <a:p>
            <a:pPr marL="0" marR="0" lvl="0" indent="0" algn="r" defTabSz="914321" rtl="0" eaLnBrk="1" fontAlgn="auto" latinLnBrk="0" hangingPunct="1">
              <a:lnSpc>
                <a:spcPct val="100000"/>
              </a:lnSpc>
              <a:spcBef>
                <a:spcPts val="0"/>
              </a:spcBef>
              <a:spcAft>
                <a:spcPts val="0"/>
              </a:spcAft>
              <a:buClrTx/>
              <a:buSzTx/>
              <a:buFontTx/>
              <a:buNone/>
              <a:tabLst/>
              <a:defRPr/>
            </a:pPr>
            <a:fld id="{D0CB13E9-ED0B-4BF4-8294-1D5713FC2A88}"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21"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98830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slide 36p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r="47976" b="11837"/>
          <a:stretch/>
        </p:blipFill>
        <p:spPr>
          <a:xfrm>
            <a:off x="8334827" y="3044959"/>
            <a:ext cx="3857175" cy="3813043"/>
          </a:xfrm>
          <a:prstGeom prst="rect">
            <a:avLst/>
          </a:prstGeom>
        </p:spPr>
      </p:pic>
      <p:sp>
        <p:nvSpPr>
          <p:cNvPr id="9" name="Title 1"/>
          <p:cNvSpPr>
            <a:spLocks noGrp="1"/>
          </p:cNvSpPr>
          <p:nvPr>
            <p:ph type="title" hasCustomPrompt="1"/>
          </p:nvPr>
        </p:nvSpPr>
        <p:spPr>
          <a:xfrm>
            <a:off x="527384" y="2636912"/>
            <a:ext cx="11233251" cy="864096"/>
          </a:xfrm>
        </p:spPr>
        <p:txBody>
          <a:bodyPr/>
          <a:lstStyle>
            <a:lvl1pPr>
              <a:spcAft>
                <a:spcPts val="3200"/>
              </a:spcAft>
              <a:defRPr sz="4267">
                <a:solidFill>
                  <a:srgbClr val="005EB8"/>
                </a:solidFill>
              </a:defRPr>
            </a:lvl1pPr>
          </a:lstStyle>
          <a:p>
            <a:pPr>
              <a:spcAft>
                <a:spcPts val="2400"/>
              </a:spcAft>
            </a:pPr>
            <a:r>
              <a:rPr lang="en-GB" sz="4800" b="1" dirty="0">
                <a:solidFill>
                  <a:srgbClr val="005EB8"/>
                </a:solidFill>
                <a:latin typeface="Arial" panose="020B0604020202020204" pitchFamily="34" charset="0"/>
                <a:cs typeface="Arial" panose="020B0604020202020204" pitchFamily="34" charset="0"/>
              </a:rPr>
              <a:t>Presentation title slide 36pt</a:t>
            </a:r>
            <a:endParaRPr lang="en-GB" sz="4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3779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ation/Presenter slide 36pt/24pt">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r="47976" b="11837"/>
          <a:stretch/>
        </p:blipFill>
        <p:spPr>
          <a:xfrm>
            <a:off x="8334827" y="3044959"/>
            <a:ext cx="3857175" cy="3813043"/>
          </a:xfrm>
          <a:prstGeom prst="rect">
            <a:avLst/>
          </a:prstGeom>
        </p:spPr>
      </p:pic>
      <p:sp>
        <p:nvSpPr>
          <p:cNvPr id="2" name="Title 1"/>
          <p:cNvSpPr>
            <a:spLocks noGrp="1"/>
          </p:cNvSpPr>
          <p:nvPr>
            <p:ph type="title" hasCustomPrompt="1"/>
          </p:nvPr>
        </p:nvSpPr>
        <p:spPr>
          <a:xfrm>
            <a:off x="527384" y="2636912"/>
            <a:ext cx="11233251" cy="792088"/>
          </a:xfrm>
        </p:spPr>
        <p:txBody>
          <a:bodyPr/>
          <a:lstStyle>
            <a:lvl1pPr>
              <a:spcAft>
                <a:spcPts val="3200"/>
              </a:spcAft>
              <a:defRPr sz="4267"/>
            </a:lvl1pPr>
          </a:lstStyle>
          <a:p>
            <a:pPr>
              <a:spcAft>
                <a:spcPts val="2400"/>
              </a:spcAft>
            </a:pPr>
            <a:r>
              <a:rPr lang="en-GB" sz="4800" b="1" dirty="0">
                <a:solidFill>
                  <a:srgbClr val="005EB8"/>
                </a:solidFill>
                <a:latin typeface="Arial" panose="020B0604020202020204" pitchFamily="34" charset="0"/>
                <a:cs typeface="Arial" panose="020B0604020202020204" pitchFamily="34" charset="0"/>
              </a:rPr>
              <a:t>Presentation title slide 36pt</a:t>
            </a:r>
            <a:endParaRPr lang="en-GB" sz="4800" dirty="0">
              <a:latin typeface="Arial" panose="020B0604020202020204" pitchFamily="34" charset="0"/>
              <a:cs typeface="Arial" panose="020B0604020202020204" pitchFamily="34" charset="0"/>
            </a:endParaRPr>
          </a:p>
        </p:txBody>
      </p:sp>
      <p:sp>
        <p:nvSpPr>
          <p:cNvPr id="8" name="Text Placeholder 7"/>
          <p:cNvSpPr>
            <a:spLocks noGrp="1"/>
          </p:cNvSpPr>
          <p:nvPr>
            <p:ph type="body" sz="quarter" idx="10" hasCustomPrompt="1"/>
          </p:nvPr>
        </p:nvSpPr>
        <p:spPr>
          <a:xfrm>
            <a:off x="527381" y="3501010"/>
            <a:ext cx="6667768" cy="1560173"/>
          </a:xfrm>
        </p:spPr>
        <p:txBody>
          <a:bodyPr>
            <a:noAutofit/>
          </a:bodyPr>
          <a:lstStyle>
            <a:lvl1pPr marL="0" indent="0">
              <a:buNone/>
              <a:defRPr sz="3200" b="1" baseline="0"/>
            </a:lvl1pPr>
          </a:lstStyle>
          <a:p>
            <a:pPr lvl="0"/>
            <a:r>
              <a:rPr lang="en-GB" dirty="0"/>
              <a:t>Presenter name 24pt</a:t>
            </a:r>
            <a:br>
              <a:rPr lang="en-GB" dirty="0"/>
            </a:br>
            <a:r>
              <a:rPr lang="en-GB" dirty="0"/>
              <a:t>Presenter job title</a:t>
            </a:r>
            <a:br>
              <a:rPr lang="en-GB" dirty="0"/>
            </a:br>
            <a:r>
              <a:rPr lang="en-GB" dirty="0"/>
              <a:t>Date</a:t>
            </a:r>
          </a:p>
        </p:txBody>
      </p:sp>
    </p:spTree>
    <p:extLst>
      <p:ext uri="{BB962C8B-B14F-4D97-AF65-F5344CB8AC3E}">
        <p14:creationId xmlns:p14="http://schemas.microsoft.com/office/powerpoint/2010/main" val="397908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breaker slide 36p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r="47976" b="11837"/>
          <a:stretch/>
        </p:blipFill>
        <p:spPr>
          <a:xfrm>
            <a:off x="8334827" y="3044959"/>
            <a:ext cx="3857175" cy="3813043"/>
          </a:xfrm>
          <a:prstGeom prst="rect">
            <a:avLst/>
          </a:prstGeom>
        </p:spPr>
      </p:pic>
      <p:sp>
        <p:nvSpPr>
          <p:cNvPr id="2" name="Title 1"/>
          <p:cNvSpPr>
            <a:spLocks noGrp="1"/>
          </p:cNvSpPr>
          <p:nvPr>
            <p:ph type="title" hasCustomPrompt="1"/>
          </p:nvPr>
        </p:nvSpPr>
        <p:spPr>
          <a:xfrm>
            <a:off x="431372" y="2636912"/>
            <a:ext cx="11329261" cy="1224136"/>
          </a:xfrm>
        </p:spPr>
        <p:txBody>
          <a:bodyPr/>
          <a:lstStyle>
            <a:lvl1pPr>
              <a:spcAft>
                <a:spcPts val="3200"/>
              </a:spcAft>
              <a:defRPr sz="4267"/>
            </a:lvl1pPr>
          </a:lstStyle>
          <a:p>
            <a:pPr>
              <a:spcAft>
                <a:spcPts val="2400"/>
              </a:spcAft>
            </a:pPr>
            <a:r>
              <a:rPr lang="en-GB" sz="4800" b="1" dirty="0">
                <a:solidFill>
                  <a:srgbClr val="005EB8"/>
                </a:solidFill>
                <a:latin typeface="Arial" panose="020B0604020202020204" pitchFamily="34" charset="0"/>
                <a:cs typeface="Arial" panose="020B0604020202020204" pitchFamily="34" charset="0"/>
              </a:rPr>
              <a:t>Chapter/breaker/question </a:t>
            </a:r>
            <a:br>
              <a:rPr lang="en-GB" sz="4800" b="1" dirty="0">
                <a:solidFill>
                  <a:srgbClr val="005EB8"/>
                </a:solidFill>
                <a:latin typeface="Arial" panose="020B0604020202020204" pitchFamily="34" charset="0"/>
                <a:cs typeface="Arial" panose="020B0604020202020204" pitchFamily="34" charset="0"/>
              </a:rPr>
            </a:br>
            <a:r>
              <a:rPr lang="en-GB" sz="4800" b="1" dirty="0">
                <a:solidFill>
                  <a:srgbClr val="005EB8"/>
                </a:solidFill>
                <a:latin typeface="Arial" panose="020B0604020202020204" pitchFamily="34" charset="0"/>
                <a:cs typeface="Arial" panose="020B0604020202020204" pitchFamily="34" charset="0"/>
              </a:rPr>
              <a:t>slide 36pt</a:t>
            </a:r>
          </a:p>
        </p:txBody>
      </p:sp>
    </p:spTree>
    <p:extLst>
      <p:ext uri="{BB962C8B-B14F-4D97-AF65-F5344CB8AC3E}">
        <p14:creationId xmlns:p14="http://schemas.microsoft.com/office/powerpoint/2010/main" val="2854637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Content slide v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a:xfrm>
            <a:off x="527381" y="2756926"/>
            <a:ext cx="11329259" cy="319235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119028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v2">
    <p:spTree>
      <p:nvGrpSpPr>
        <p:cNvPr id="1" name=""/>
        <p:cNvGrpSpPr/>
        <p:nvPr/>
      </p:nvGrpSpPr>
      <p:grpSpPr>
        <a:xfrm>
          <a:off x="0" y="0"/>
          <a:ext cx="0" cy="0"/>
          <a:chOff x="0" y="0"/>
          <a:chExt cx="0" cy="0"/>
        </a:xfrm>
      </p:grpSpPr>
      <p:sp>
        <p:nvSpPr>
          <p:cNvPr id="3" name="Rectangle 2"/>
          <p:cNvSpPr/>
          <p:nvPr userDrawn="1"/>
        </p:nvSpPr>
        <p:spPr>
          <a:xfrm>
            <a:off x="0" y="12542"/>
            <a:ext cx="12192000" cy="5864733"/>
          </a:xfrm>
          <a:prstGeom prst="rect">
            <a:avLst/>
          </a:prstGeom>
          <a:solidFill>
            <a:srgbClr val="005EB8"/>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763" dirty="0"/>
          </a:p>
        </p:txBody>
      </p:sp>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pic>
        <p:nvPicPr>
          <p:cNvPr id="4" name="Picture 2" descr="K:\HRODCOMM-C&amp;E_Design\PHOTO LIBRARY\6. LOGOS\1. KCHFT_Kent Community Health Foundation Trust\LOGO 2017\KCHFT\Professional Use\Kent Community Health NHS Foundation Trust RGB WHIT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81536" y="452669"/>
            <a:ext cx="3360373" cy="96000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a:spLocks noGrp="1"/>
          </p:cNvSpPr>
          <p:nvPr>
            <p:ph idx="1"/>
          </p:nvPr>
        </p:nvSpPr>
        <p:spPr>
          <a:xfrm>
            <a:off x="527385" y="2660917"/>
            <a:ext cx="11314527" cy="307234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898739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ontent slide v4">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Tree>
    <p:extLst>
      <p:ext uri="{BB962C8B-B14F-4D97-AF65-F5344CB8AC3E}">
        <p14:creationId xmlns:p14="http://schemas.microsoft.com/office/powerpoint/2010/main" val="1444632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5063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rategy with priorities">
    <p:spTree>
      <p:nvGrpSpPr>
        <p:cNvPr id="1" name=""/>
        <p:cNvGrpSpPr/>
        <p:nvPr/>
      </p:nvGrpSpPr>
      <p:grpSpPr>
        <a:xfrm>
          <a:off x="0" y="0"/>
          <a:ext cx="0" cy="0"/>
          <a:chOff x="0" y="0"/>
          <a:chExt cx="0" cy="0"/>
        </a:xfrm>
      </p:grpSpPr>
      <p:grpSp>
        <p:nvGrpSpPr>
          <p:cNvPr id="37" name="Group 36"/>
          <p:cNvGrpSpPr/>
          <p:nvPr userDrawn="1"/>
        </p:nvGrpSpPr>
        <p:grpSpPr>
          <a:xfrm>
            <a:off x="6439403" y="644695"/>
            <a:ext cx="4006589" cy="2671057"/>
            <a:chOff x="5749925" y="1227138"/>
            <a:chExt cx="3052763" cy="2035175"/>
          </a:xfrm>
        </p:grpSpPr>
        <p:pic>
          <p:nvPicPr>
            <p:cNvPr id="38" name="Picture 61"/>
            <p:cNvPicPr>
              <a:picLocks noChangeAspect="1"/>
            </p:cNvPicPr>
            <p:nvPr/>
          </p:nvPicPr>
          <p:blipFill>
            <a:blip r:embed="rId2">
              <a:extLst>
                <a:ext uri="{28A0092B-C50C-407E-A947-70E740481C1C}">
                  <a14:useLocalDpi xmlns:a14="http://schemas.microsoft.com/office/drawing/2010/main" val="0"/>
                </a:ext>
              </a:extLst>
            </a:blip>
            <a:srcRect l="21550" t="16553" r="17287" b="25780"/>
            <a:stretch>
              <a:fillRect/>
            </a:stretch>
          </p:blipFill>
          <p:spPr bwMode="auto">
            <a:xfrm>
              <a:off x="5749925" y="1227138"/>
              <a:ext cx="3052763" cy="203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ectangle 38"/>
            <p:cNvSpPr/>
            <p:nvPr/>
          </p:nvSpPr>
          <p:spPr>
            <a:xfrm>
              <a:off x="6951663" y="1227138"/>
              <a:ext cx="324643" cy="257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763"/>
            </a:p>
          </p:txBody>
        </p:sp>
      </p:grpSp>
      <p:pic>
        <p:nvPicPr>
          <p:cNvPr id="40" name="Picture 62"/>
          <p:cNvPicPr>
            <a:picLocks noChangeAspect="1"/>
          </p:cNvPicPr>
          <p:nvPr userDrawn="1"/>
        </p:nvPicPr>
        <p:blipFill rotWithShape="1">
          <a:blip r:embed="rId3" cstate="print">
            <a:extLst>
              <a:ext uri="{28A0092B-C50C-407E-A947-70E740481C1C}">
                <a14:useLocalDpi xmlns:a14="http://schemas.microsoft.com/office/drawing/2010/main" val="0"/>
              </a:ext>
            </a:extLst>
          </a:blip>
          <a:srcRect l="23468" t="26583" r="26025" b="39470"/>
          <a:stretch/>
        </p:blipFill>
        <p:spPr bwMode="auto">
          <a:xfrm>
            <a:off x="2165356" y="3301298"/>
            <a:ext cx="1626389" cy="772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ounded Rectangle 3"/>
          <p:cNvSpPr/>
          <p:nvPr userDrawn="1"/>
        </p:nvSpPr>
        <p:spPr>
          <a:xfrm>
            <a:off x="4373041" y="3291165"/>
            <a:ext cx="2442633" cy="323851"/>
          </a:xfrm>
          <a:prstGeom prst="roundRect">
            <a:avLst>
              <a:gd name="adj" fmla="val 695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19140">
              <a:defRPr/>
            </a:pPr>
            <a:r>
              <a:rPr lang="en-GB" sz="1867" b="1" dirty="0">
                <a:solidFill>
                  <a:srgbClr val="005EB8"/>
                </a:solidFill>
                <a:latin typeface="Arial" panose="020B0604020202020204" pitchFamily="34" charset="0"/>
                <a:cs typeface="Arial" panose="020B0604020202020204" pitchFamily="34" charset="0"/>
              </a:rPr>
              <a:t>Prevent</a:t>
            </a:r>
            <a:r>
              <a:rPr lang="en-GB" sz="1867" dirty="0">
                <a:solidFill>
                  <a:srgbClr val="005EB8"/>
                </a:solidFill>
                <a:latin typeface="Arial" panose="020B0604020202020204" pitchFamily="34" charset="0"/>
                <a:cs typeface="Arial" panose="020B0604020202020204" pitchFamily="34" charset="0"/>
              </a:rPr>
              <a:t> ill health</a:t>
            </a:r>
          </a:p>
        </p:txBody>
      </p:sp>
      <p:sp>
        <p:nvSpPr>
          <p:cNvPr id="5" name="Rounded Rectangle 4"/>
          <p:cNvSpPr/>
          <p:nvPr userDrawn="1"/>
        </p:nvSpPr>
        <p:spPr>
          <a:xfrm>
            <a:off x="4368808" y="3391181"/>
            <a:ext cx="3839633" cy="922339"/>
          </a:xfrm>
          <a:prstGeom prst="roundRect">
            <a:avLst>
              <a:gd name="adj" fmla="val 695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19140">
              <a:defRPr/>
            </a:pPr>
            <a:r>
              <a:rPr lang="en-GB" sz="1867" dirty="0">
                <a:solidFill>
                  <a:srgbClr val="005EB8"/>
                </a:solidFill>
                <a:latin typeface="Arial" panose="020B0604020202020204" pitchFamily="34" charset="0"/>
                <a:cs typeface="Arial" panose="020B0604020202020204" pitchFamily="34" charset="0"/>
              </a:rPr>
              <a:t>Deliver high quality care </a:t>
            </a:r>
            <a:r>
              <a:rPr lang="en-GB" sz="1867" b="1" dirty="0">
                <a:solidFill>
                  <a:srgbClr val="005EB8"/>
                </a:solidFill>
                <a:latin typeface="Arial" panose="020B0604020202020204" pitchFamily="34" charset="0"/>
                <a:cs typeface="Arial" panose="020B0604020202020204" pitchFamily="34" charset="0"/>
              </a:rPr>
              <a:t>at </a:t>
            </a:r>
            <a:br>
              <a:rPr lang="en-GB" sz="1867" b="1" dirty="0">
                <a:solidFill>
                  <a:srgbClr val="005EB8"/>
                </a:solidFill>
                <a:latin typeface="Arial" panose="020B0604020202020204" pitchFamily="34" charset="0"/>
                <a:cs typeface="Arial" panose="020B0604020202020204" pitchFamily="34" charset="0"/>
              </a:rPr>
            </a:br>
            <a:r>
              <a:rPr lang="en-GB" sz="1867" b="1" dirty="0">
                <a:solidFill>
                  <a:srgbClr val="005EB8"/>
                </a:solidFill>
                <a:latin typeface="Arial" panose="020B0604020202020204" pitchFamily="34" charset="0"/>
                <a:cs typeface="Arial" panose="020B0604020202020204" pitchFamily="34" charset="0"/>
              </a:rPr>
              <a:t>home </a:t>
            </a:r>
            <a:r>
              <a:rPr lang="en-GB" sz="1867" dirty="0">
                <a:solidFill>
                  <a:srgbClr val="005EB8"/>
                </a:solidFill>
                <a:latin typeface="Arial" panose="020B0604020202020204" pitchFamily="34" charset="0"/>
                <a:cs typeface="Arial" panose="020B0604020202020204" pitchFamily="34" charset="0"/>
              </a:rPr>
              <a:t>and</a:t>
            </a:r>
            <a:r>
              <a:rPr lang="en-GB" sz="1867" b="1" dirty="0">
                <a:solidFill>
                  <a:srgbClr val="005EB8"/>
                </a:solidFill>
                <a:latin typeface="Arial" panose="020B0604020202020204" pitchFamily="34" charset="0"/>
                <a:cs typeface="Arial" panose="020B0604020202020204" pitchFamily="34" charset="0"/>
              </a:rPr>
              <a:t> in the community</a:t>
            </a:r>
          </a:p>
        </p:txBody>
      </p:sp>
      <p:sp>
        <p:nvSpPr>
          <p:cNvPr id="6" name="Rounded Rectangle 5"/>
          <p:cNvSpPr/>
          <p:nvPr userDrawn="1"/>
        </p:nvSpPr>
        <p:spPr>
          <a:xfrm>
            <a:off x="8058158" y="3273370"/>
            <a:ext cx="2493433" cy="328612"/>
          </a:xfrm>
          <a:prstGeom prst="roundRect">
            <a:avLst>
              <a:gd name="adj" fmla="val 695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19140">
              <a:defRPr/>
            </a:pPr>
            <a:r>
              <a:rPr lang="en-GB" sz="1867" b="1" dirty="0">
                <a:solidFill>
                  <a:srgbClr val="005EB8"/>
                </a:solidFill>
                <a:latin typeface="Arial" panose="020B0604020202020204" pitchFamily="34" charset="0"/>
                <a:cs typeface="Arial" panose="020B0604020202020204" pitchFamily="34" charset="0"/>
              </a:rPr>
              <a:t>Integrate </a:t>
            </a:r>
            <a:r>
              <a:rPr lang="en-GB" sz="1867" dirty="0">
                <a:solidFill>
                  <a:srgbClr val="005EB8"/>
                </a:solidFill>
                <a:latin typeface="Arial" panose="020B0604020202020204" pitchFamily="34" charset="0"/>
                <a:cs typeface="Arial" panose="020B0604020202020204" pitchFamily="34" charset="0"/>
              </a:rPr>
              <a:t>services</a:t>
            </a:r>
          </a:p>
        </p:txBody>
      </p:sp>
      <p:sp>
        <p:nvSpPr>
          <p:cNvPr id="7" name="Rounded Rectangle 6"/>
          <p:cNvSpPr/>
          <p:nvPr userDrawn="1"/>
        </p:nvSpPr>
        <p:spPr>
          <a:xfrm>
            <a:off x="8058152" y="3508904"/>
            <a:ext cx="3649133" cy="396875"/>
          </a:xfrm>
          <a:prstGeom prst="roundRect">
            <a:avLst>
              <a:gd name="adj" fmla="val 695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19140">
              <a:defRPr/>
            </a:pPr>
            <a:r>
              <a:rPr lang="en-GB" sz="1867" dirty="0">
                <a:solidFill>
                  <a:srgbClr val="005EB8"/>
                </a:solidFill>
                <a:latin typeface="Arial" panose="020B0604020202020204" pitchFamily="34" charset="0"/>
                <a:cs typeface="Arial" panose="020B0604020202020204" pitchFamily="34" charset="0"/>
              </a:rPr>
              <a:t>Develop </a:t>
            </a:r>
            <a:r>
              <a:rPr lang="en-GB" sz="1867" b="1" dirty="0">
                <a:solidFill>
                  <a:srgbClr val="005EB8"/>
                </a:solidFill>
                <a:latin typeface="Arial" panose="020B0604020202020204" pitchFamily="34" charset="0"/>
                <a:cs typeface="Arial" panose="020B0604020202020204" pitchFamily="34" charset="0"/>
              </a:rPr>
              <a:t>sustainable </a:t>
            </a:r>
            <a:r>
              <a:rPr lang="en-GB" sz="1867" dirty="0">
                <a:solidFill>
                  <a:srgbClr val="005EB8"/>
                </a:solidFill>
                <a:latin typeface="Arial" panose="020B0604020202020204" pitchFamily="34" charset="0"/>
                <a:cs typeface="Arial" panose="020B0604020202020204" pitchFamily="34" charset="0"/>
              </a:rPr>
              <a:t>services</a:t>
            </a:r>
          </a:p>
        </p:txBody>
      </p:sp>
      <p:sp>
        <p:nvSpPr>
          <p:cNvPr id="8" name="Rounded Rectangle 7"/>
          <p:cNvSpPr/>
          <p:nvPr userDrawn="1"/>
        </p:nvSpPr>
        <p:spPr>
          <a:xfrm>
            <a:off x="539745" y="4626656"/>
            <a:ext cx="2364323" cy="1417639"/>
          </a:xfrm>
          <a:prstGeom prst="roundRect">
            <a:avLst>
              <a:gd name="adj" fmla="val 272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defTabSz="1219140">
              <a:defRPr/>
            </a:pPr>
            <a:r>
              <a:rPr lang="en-GB" sz="1467" b="1" dirty="0">
                <a:solidFill>
                  <a:srgbClr val="005EB8"/>
                </a:solidFill>
                <a:latin typeface="Arial" panose="020B0604020202020204" pitchFamily="34" charset="0"/>
                <a:cs typeface="Arial" panose="020B0604020202020204" pitchFamily="34" charset="0"/>
              </a:rPr>
              <a:t>Improve quality – </a:t>
            </a:r>
            <a:br>
              <a:rPr lang="en-GB" sz="1467" b="1" dirty="0">
                <a:solidFill>
                  <a:srgbClr val="005EB8"/>
                </a:solidFill>
                <a:latin typeface="Arial" panose="020B0604020202020204" pitchFamily="34" charset="0"/>
                <a:cs typeface="Arial" panose="020B0604020202020204" pitchFamily="34" charset="0"/>
              </a:rPr>
            </a:br>
            <a:r>
              <a:rPr lang="en-GB" sz="1467" b="0" dirty="0">
                <a:solidFill>
                  <a:srgbClr val="005EB8"/>
                </a:solidFill>
                <a:latin typeface="Arial" panose="020B0604020202020204" pitchFamily="34" charset="0"/>
                <a:cs typeface="Arial" panose="020B0604020202020204" pitchFamily="34" charset="0"/>
              </a:rPr>
              <a:t>innovate, improve and learn – so everyone gets the best health and wellbeing outcomes. </a:t>
            </a:r>
          </a:p>
        </p:txBody>
      </p:sp>
      <p:sp>
        <p:nvSpPr>
          <p:cNvPr id="9" name="Rounded Rectangle 8"/>
          <p:cNvSpPr/>
          <p:nvPr userDrawn="1"/>
        </p:nvSpPr>
        <p:spPr>
          <a:xfrm>
            <a:off x="2831218" y="4626654"/>
            <a:ext cx="2496700" cy="1682668"/>
          </a:xfrm>
          <a:prstGeom prst="roundRect">
            <a:avLst>
              <a:gd name="adj" fmla="val 413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defTabSz="1219140">
              <a:defRPr/>
            </a:pPr>
            <a:r>
              <a:rPr lang="en-GB" sz="1467" b="1" dirty="0">
                <a:solidFill>
                  <a:srgbClr val="005EB8"/>
                </a:solidFill>
                <a:latin typeface="Arial" panose="020B0604020202020204" pitchFamily="34" charset="0"/>
                <a:cs typeface="Arial" panose="020B0604020202020204" pitchFamily="34" charset="0"/>
              </a:rPr>
              <a:t>Support our people – </a:t>
            </a:r>
            <a:r>
              <a:rPr lang="en-GB" sz="1467" b="0" dirty="0">
                <a:solidFill>
                  <a:srgbClr val="005EB8"/>
                </a:solidFill>
                <a:latin typeface="Arial" panose="020B0604020202020204" pitchFamily="34" charset="0"/>
                <a:cs typeface="Arial" panose="020B0604020202020204" pitchFamily="34" charset="0"/>
              </a:rPr>
              <a:t>engage, develop and value our people so </a:t>
            </a:r>
            <a:br>
              <a:rPr lang="en-GB" sz="1467" b="0" dirty="0">
                <a:solidFill>
                  <a:srgbClr val="005EB8"/>
                </a:solidFill>
                <a:latin typeface="Arial" panose="020B0604020202020204" pitchFamily="34" charset="0"/>
                <a:cs typeface="Arial" panose="020B0604020202020204" pitchFamily="34" charset="0"/>
              </a:rPr>
            </a:br>
            <a:r>
              <a:rPr lang="en-GB" sz="1467" b="0" dirty="0">
                <a:solidFill>
                  <a:srgbClr val="005EB8"/>
                </a:solidFill>
                <a:latin typeface="Arial" panose="020B0604020202020204" pitchFamily="34" charset="0"/>
                <a:cs typeface="Arial" panose="020B0604020202020204" pitchFamily="34" charset="0"/>
              </a:rPr>
              <a:t>they deliver high-quality care throughout long, rewarding careers. </a:t>
            </a:r>
          </a:p>
        </p:txBody>
      </p:sp>
      <p:sp>
        <p:nvSpPr>
          <p:cNvPr id="10" name="Rounded Rectangle 9"/>
          <p:cNvSpPr/>
          <p:nvPr userDrawn="1"/>
        </p:nvSpPr>
        <p:spPr>
          <a:xfrm>
            <a:off x="5168693" y="4626655"/>
            <a:ext cx="1565159" cy="1778679"/>
          </a:xfrm>
          <a:prstGeom prst="roundRect">
            <a:avLst>
              <a:gd name="adj" fmla="val 413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defTabSz="1219140">
              <a:defRPr/>
            </a:pPr>
            <a:r>
              <a:rPr lang="en-GB" sz="1467" b="1" dirty="0">
                <a:solidFill>
                  <a:srgbClr val="005EB8"/>
                </a:solidFill>
                <a:latin typeface="Arial" panose="020B0604020202020204" pitchFamily="34" charset="0"/>
                <a:cs typeface="Arial" panose="020B0604020202020204" pitchFamily="34" charset="0"/>
              </a:rPr>
              <a:t>Join-up care – </a:t>
            </a:r>
            <a:r>
              <a:rPr lang="en-GB" sz="1467" b="0" dirty="0">
                <a:solidFill>
                  <a:srgbClr val="005EB8"/>
                </a:solidFill>
                <a:latin typeface="Arial" panose="020B0604020202020204" pitchFamily="34" charset="0"/>
                <a:cs typeface="Arial" panose="020B0604020202020204" pitchFamily="34" charset="0"/>
              </a:rPr>
              <a:t>progress partnerships </a:t>
            </a:r>
            <a:br>
              <a:rPr lang="en-GB" sz="1467" b="0" dirty="0">
                <a:solidFill>
                  <a:srgbClr val="005EB8"/>
                </a:solidFill>
                <a:latin typeface="Arial" panose="020B0604020202020204" pitchFamily="34" charset="0"/>
                <a:cs typeface="Arial" panose="020B0604020202020204" pitchFamily="34" charset="0"/>
              </a:rPr>
            </a:br>
            <a:r>
              <a:rPr lang="en-GB" sz="1467" b="0" dirty="0">
                <a:solidFill>
                  <a:srgbClr val="005EB8"/>
                </a:solidFill>
                <a:latin typeface="Arial" panose="020B0604020202020204" pitchFamily="34" charset="0"/>
                <a:cs typeface="Arial" panose="020B0604020202020204" pitchFamily="34" charset="0"/>
              </a:rPr>
              <a:t>so people feel supported </a:t>
            </a:r>
            <a:br>
              <a:rPr lang="en-GB" sz="1467" b="0" dirty="0">
                <a:solidFill>
                  <a:srgbClr val="005EB8"/>
                </a:solidFill>
                <a:latin typeface="Arial" panose="020B0604020202020204" pitchFamily="34" charset="0"/>
                <a:cs typeface="Arial" panose="020B0604020202020204" pitchFamily="34" charset="0"/>
              </a:rPr>
            </a:br>
            <a:r>
              <a:rPr lang="en-GB" sz="1467" b="0" dirty="0">
                <a:solidFill>
                  <a:srgbClr val="005EB8"/>
                </a:solidFill>
                <a:latin typeface="Arial" panose="020B0604020202020204" pitchFamily="34" charset="0"/>
                <a:cs typeface="Arial" panose="020B0604020202020204" pitchFamily="34" charset="0"/>
              </a:rPr>
              <a:t>by one multi-skilled team.</a:t>
            </a:r>
          </a:p>
        </p:txBody>
      </p:sp>
      <p:sp>
        <p:nvSpPr>
          <p:cNvPr id="11" name="Rounded Rectangle 10"/>
          <p:cNvSpPr/>
          <p:nvPr userDrawn="1"/>
        </p:nvSpPr>
        <p:spPr>
          <a:xfrm>
            <a:off x="6817978" y="4626654"/>
            <a:ext cx="2459535" cy="1778677"/>
          </a:xfrm>
          <a:prstGeom prst="roundRect">
            <a:avLst>
              <a:gd name="adj" fmla="val 413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defTabSz="1219140">
              <a:defRPr/>
            </a:pPr>
            <a:r>
              <a:rPr lang="en-GB" sz="1467" b="1" dirty="0">
                <a:solidFill>
                  <a:srgbClr val="005EB8"/>
                </a:solidFill>
                <a:latin typeface="Arial" panose="020B0604020202020204" pitchFamily="34" charset="0"/>
                <a:cs typeface="Arial" panose="020B0604020202020204" pitchFamily="34" charset="0"/>
              </a:rPr>
              <a:t>Develop our digital ways of working – </a:t>
            </a:r>
            <a:r>
              <a:rPr lang="en-GB" sz="1467" b="0" dirty="0">
                <a:solidFill>
                  <a:srgbClr val="005EB8"/>
                </a:solidFill>
                <a:latin typeface="Arial" panose="020B0604020202020204" pitchFamily="34" charset="0"/>
                <a:cs typeface="Arial" panose="020B0604020202020204" pitchFamily="34" charset="0"/>
              </a:rPr>
              <a:t>invest in technology and training to give more time to care, better access to services and the power of information to all.</a:t>
            </a:r>
          </a:p>
        </p:txBody>
      </p:sp>
      <p:sp>
        <p:nvSpPr>
          <p:cNvPr id="12" name="Rectangle 28"/>
          <p:cNvSpPr>
            <a:spLocks noChangeArrowheads="1"/>
          </p:cNvSpPr>
          <p:nvPr userDrawn="1"/>
        </p:nvSpPr>
        <p:spPr bwMode="auto">
          <a:xfrm>
            <a:off x="431371" y="1686670"/>
            <a:ext cx="7410880" cy="359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defTabSz="1219140" eaLnBrk="1" fontAlgn="base" hangingPunct="1">
              <a:spcBef>
                <a:spcPct val="0"/>
              </a:spcBef>
              <a:spcAft>
                <a:spcPct val="0"/>
              </a:spcAft>
            </a:pPr>
            <a:r>
              <a:rPr lang="en-GB" altLang="en-US" sz="1733" dirty="0">
                <a:solidFill>
                  <a:srgbClr val="005EB8"/>
                </a:solidFill>
                <a:cs typeface="Arial" pitchFamily="34" charset="0"/>
              </a:rPr>
              <a:t>A community which </a:t>
            </a:r>
            <a:r>
              <a:rPr lang="en-GB" altLang="en-US" sz="1733" b="1" dirty="0">
                <a:solidFill>
                  <a:srgbClr val="005EB8"/>
                </a:solidFill>
                <a:cs typeface="Arial" pitchFamily="34" charset="0"/>
              </a:rPr>
              <a:t>supports each other </a:t>
            </a:r>
            <a:r>
              <a:rPr lang="en-GB" altLang="en-US" sz="1733" dirty="0">
                <a:solidFill>
                  <a:srgbClr val="005EB8"/>
                </a:solidFill>
                <a:cs typeface="Arial" pitchFamily="34" charset="0"/>
              </a:rPr>
              <a:t>to </a:t>
            </a:r>
            <a:r>
              <a:rPr lang="en-GB" altLang="en-US" sz="1733" b="1" dirty="0">
                <a:solidFill>
                  <a:srgbClr val="005EB8"/>
                </a:solidFill>
                <a:cs typeface="Arial" pitchFamily="34" charset="0"/>
              </a:rPr>
              <a:t>live well</a:t>
            </a:r>
            <a:r>
              <a:rPr lang="en-GB" altLang="en-US" sz="1733" dirty="0">
                <a:solidFill>
                  <a:srgbClr val="005EB8"/>
                </a:solidFill>
                <a:cs typeface="Arial" pitchFamily="34" charset="0"/>
              </a:rPr>
              <a:t>.</a:t>
            </a:r>
            <a:endParaRPr lang="en-GB" altLang="en-US" sz="1733" b="1" dirty="0">
              <a:solidFill>
                <a:srgbClr val="005EB8"/>
              </a:solidFill>
              <a:cs typeface="Arial" pitchFamily="34" charset="0"/>
            </a:endParaRPr>
          </a:p>
        </p:txBody>
      </p:sp>
      <p:sp>
        <p:nvSpPr>
          <p:cNvPr id="13" name="Rectangle 29"/>
          <p:cNvSpPr>
            <a:spLocks noChangeArrowheads="1"/>
          </p:cNvSpPr>
          <p:nvPr userDrawn="1"/>
        </p:nvSpPr>
        <p:spPr bwMode="auto">
          <a:xfrm>
            <a:off x="431372" y="2538309"/>
            <a:ext cx="6144683" cy="62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defTabSz="1219140" eaLnBrk="1" fontAlgn="base" hangingPunct="1">
              <a:spcBef>
                <a:spcPct val="0"/>
              </a:spcBef>
              <a:spcAft>
                <a:spcPct val="0"/>
              </a:spcAft>
            </a:pPr>
            <a:r>
              <a:rPr lang="en-GB" altLang="en-US" sz="1733" dirty="0">
                <a:solidFill>
                  <a:srgbClr val="005EB8"/>
                </a:solidFill>
                <a:cs typeface="Arial" pitchFamily="34" charset="0"/>
              </a:rPr>
              <a:t>To </a:t>
            </a:r>
            <a:r>
              <a:rPr lang="en-GB" altLang="en-US" sz="1733" b="1" dirty="0">
                <a:solidFill>
                  <a:srgbClr val="005EB8"/>
                </a:solidFill>
                <a:cs typeface="Arial" pitchFamily="34" charset="0"/>
              </a:rPr>
              <a:t>empower adults and children </a:t>
            </a:r>
            <a:r>
              <a:rPr lang="en-GB" altLang="en-US" sz="1733" dirty="0">
                <a:solidFill>
                  <a:srgbClr val="005EB8"/>
                </a:solidFill>
                <a:cs typeface="Arial" pitchFamily="34" charset="0"/>
              </a:rPr>
              <a:t>to live well, to be the </a:t>
            </a:r>
            <a:r>
              <a:rPr lang="en-GB" altLang="en-US" sz="1733" b="1" dirty="0">
                <a:solidFill>
                  <a:srgbClr val="005EB8"/>
                </a:solidFill>
                <a:cs typeface="Arial" pitchFamily="34" charset="0"/>
              </a:rPr>
              <a:t>best employer </a:t>
            </a:r>
            <a:r>
              <a:rPr lang="en-GB" altLang="en-US" sz="1733" dirty="0">
                <a:solidFill>
                  <a:srgbClr val="005EB8"/>
                </a:solidFill>
                <a:cs typeface="Arial" pitchFamily="34" charset="0"/>
              </a:rPr>
              <a:t>and </a:t>
            </a:r>
            <a:r>
              <a:rPr lang="en-GB" altLang="en-US" sz="1733" b="1" dirty="0">
                <a:solidFill>
                  <a:srgbClr val="005EB8"/>
                </a:solidFill>
                <a:cs typeface="Arial" pitchFamily="34" charset="0"/>
              </a:rPr>
              <a:t>work with our partners</a:t>
            </a:r>
            <a:r>
              <a:rPr lang="en-GB" altLang="en-US" sz="1733" dirty="0">
                <a:solidFill>
                  <a:srgbClr val="005EB8"/>
                </a:solidFill>
                <a:cs typeface="Arial" pitchFamily="34" charset="0"/>
              </a:rPr>
              <a:t> as one.</a:t>
            </a:r>
          </a:p>
        </p:txBody>
      </p:sp>
      <p:sp>
        <p:nvSpPr>
          <p:cNvPr id="15" name="Title 1"/>
          <p:cNvSpPr txBox="1">
            <a:spLocks/>
          </p:cNvSpPr>
          <p:nvPr userDrawn="1"/>
        </p:nvSpPr>
        <p:spPr bwMode="auto">
          <a:xfrm>
            <a:off x="431372" y="1293691"/>
            <a:ext cx="11582829"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defTabSz="1219140" eaLnBrk="1" fontAlgn="base" hangingPunct="1">
              <a:spcBef>
                <a:spcPct val="0"/>
              </a:spcBef>
              <a:spcAft>
                <a:spcPct val="0"/>
              </a:spcAft>
            </a:pPr>
            <a:r>
              <a:rPr lang="en-GB" altLang="en-US" sz="2400" b="1" dirty="0">
                <a:solidFill>
                  <a:srgbClr val="005EB8"/>
                </a:solidFill>
                <a:latin typeface="Arial "/>
              </a:rPr>
              <a:t>Our vision</a:t>
            </a:r>
          </a:p>
        </p:txBody>
      </p:sp>
      <p:sp>
        <p:nvSpPr>
          <p:cNvPr id="16" name="Title 1"/>
          <p:cNvSpPr txBox="1">
            <a:spLocks/>
          </p:cNvSpPr>
          <p:nvPr userDrawn="1"/>
        </p:nvSpPr>
        <p:spPr bwMode="auto">
          <a:xfrm>
            <a:off x="431372" y="2127151"/>
            <a:ext cx="11582829"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defTabSz="1219140" eaLnBrk="1" fontAlgn="base" hangingPunct="1">
              <a:spcBef>
                <a:spcPct val="0"/>
              </a:spcBef>
              <a:spcAft>
                <a:spcPct val="0"/>
              </a:spcAft>
            </a:pPr>
            <a:r>
              <a:rPr lang="en-GB" altLang="en-US" sz="2400" b="1" dirty="0">
                <a:solidFill>
                  <a:srgbClr val="005EB8"/>
                </a:solidFill>
                <a:latin typeface="Arial "/>
              </a:rPr>
              <a:t>Our mission</a:t>
            </a:r>
          </a:p>
        </p:txBody>
      </p:sp>
      <p:sp>
        <p:nvSpPr>
          <p:cNvPr id="17" name="Title 1"/>
          <p:cNvSpPr txBox="1">
            <a:spLocks/>
          </p:cNvSpPr>
          <p:nvPr userDrawn="1"/>
        </p:nvSpPr>
        <p:spPr bwMode="auto">
          <a:xfrm>
            <a:off x="431372" y="3270998"/>
            <a:ext cx="3360373"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defTabSz="1219140" eaLnBrk="1" fontAlgn="base" hangingPunct="1">
              <a:spcBef>
                <a:spcPct val="0"/>
              </a:spcBef>
              <a:spcAft>
                <a:spcPct val="0"/>
              </a:spcAft>
            </a:pPr>
            <a:r>
              <a:rPr lang="en-GB" altLang="en-US" sz="2400" b="1" dirty="0">
                <a:solidFill>
                  <a:srgbClr val="005EB8"/>
                </a:solidFill>
                <a:latin typeface="Arial "/>
              </a:rPr>
              <a:t>Our goals</a:t>
            </a:r>
          </a:p>
        </p:txBody>
      </p:sp>
      <p:cxnSp>
        <p:nvCxnSpPr>
          <p:cNvPr id="19" name="Straight Connector 18"/>
          <p:cNvCxnSpPr/>
          <p:nvPr userDrawn="1"/>
        </p:nvCxnSpPr>
        <p:spPr>
          <a:xfrm>
            <a:off x="431374" y="1295510"/>
            <a:ext cx="5791415" cy="1"/>
          </a:xfrm>
          <a:prstGeom prst="line">
            <a:avLst/>
          </a:prstGeom>
          <a:ln w="6350">
            <a:solidFill>
              <a:srgbClr val="768692">
                <a:alpha val="58000"/>
              </a:srgb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31374" y="2118397"/>
            <a:ext cx="5791415" cy="0"/>
          </a:xfrm>
          <a:prstGeom prst="line">
            <a:avLst/>
          </a:prstGeom>
          <a:ln w="6350">
            <a:solidFill>
              <a:srgbClr val="768692">
                <a:alpha val="58000"/>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a:off x="431371" y="3230352"/>
            <a:ext cx="5808000" cy="0"/>
          </a:xfrm>
          <a:prstGeom prst="line">
            <a:avLst/>
          </a:prstGeom>
          <a:ln w="6350">
            <a:solidFill>
              <a:srgbClr val="768692">
                <a:alpha val="58000"/>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431372" y="4207619"/>
            <a:ext cx="11328829" cy="1"/>
          </a:xfrm>
          <a:prstGeom prst="line">
            <a:avLst/>
          </a:prstGeom>
          <a:ln w="6350">
            <a:solidFill>
              <a:srgbClr val="768692">
                <a:alpha val="58000"/>
              </a:srgbClr>
            </a:solidFill>
          </a:ln>
        </p:spPr>
        <p:style>
          <a:lnRef idx="1">
            <a:schemeClr val="accent1"/>
          </a:lnRef>
          <a:fillRef idx="0">
            <a:schemeClr val="accent1"/>
          </a:fillRef>
          <a:effectRef idx="0">
            <a:schemeClr val="accent1"/>
          </a:effectRef>
          <a:fontRef idx="minor">
            <a:schemeClr val="tx1"/>
          </a:fontRef>
        </p:style>
      </p:cxnSp>
      <p:sp>
        <p:nvSpPr>
          <p:cNvPr id="23" name="Title 1"/>
          <p:cNvSpPr txBox="1">
            <a:spLocks/>
          </p:cNvSpPr>
          <p:nvPr userDrawn="1"/>
        </p:nvSpPr>
        <p:spPr bwMode="auto">
          <a:xfrm>
            <a:off x="431372" y="4251966"/>
            <a:ext cx="4224469"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defTabSz="1219140" eaLnBrk="1" fontAlgn="base" hangingPunct="1">
              <a:spcBef>
                <a:spcPct val="0"/>
              </a:spcBef>
              <a:spcAft>
                <a:spcPct val="0"/>
              </a:spcAft>
            </a:pPr>
            <a:r>
              <a:rPr lang="en-GB" altLang="en-US" sz="2400" b="1" dirty="0">
                <a:solidFill>
                  <a:srgbClr val="005EB8"/>
                </a:solidFill>
                <a:latin typeface="Arial "/>
              </a:rPr>
              <a:t>Our priorities for 2020/21</a:t>
            </a:r>
          </a:p>
        </p:txBody>
      </p:sp>
      <p:sp>
        <p:nvSpPr>
          <p:cNvPr id="28" name="Oval 27"/>
          <p:cNvSpPr/>
          <p:nvPr userDrawn="1"/>
        </p:nvSpPr>
        <p:spPr>
          <a:xfrm>
            <a:off x="499103" y="4773149"/>
            <a:ext cx="96000" cy="96000"/>
          </a:xfrm>
          <a:prstGeom prst="ellipse">
            <a:avLst/>
          </a:prstGeom>
          <a:solidFill>
            <a:srgbClr val="AE25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40">
              <a:defRPr/>
            </a:pPr>
            <a:endParaRPr lang="en-GB" sz="3763">
              <a:solidFill>
                <a:prstClr val="white"/>
              </a:solidFill>
            </a:endParaRPr>
          </a:p>
        </p:txBody>
      </p:sp>
      <p:sp>
        <p:nvSpPr>
          <p:cNvPr id="29" name="Oval 28"/>
          <p:cNvSpPr/>
          <p:nvPr userDrawn="1"/>
        </p:nvSpPr>
        <p:spPr>
          <a:xfrm>
            <a:off x="2763904" y="4773149"/>
            <a:ext cx="96000" cy="96000"/>
          </a:xfrm>
          <a:prstGeom prst="ellipse">
            <a:avLst/>
          </a:prstGeom>
          <a:solidFill>
            <a:srgbClr val="AE25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40">
              <a:defRPr/>
            </a:pPr>
            <a:endParaRPr lang="en-GB" sz="3763">
              <a:solidFill>
                <a:prstClr val="white"/>
              </a:solidFill>
            </a:endParaRPr>
          </a:p>
        </p:txBody>
      </p:sp>
      <p:sp>
        <p:nvSpPr>
          <p:cNvPr id="30" name="Oval 29"/>
          <p:cNvSpPr/>
          <p:nvPr userDrawn="1"/>
        </p:nvSpPr>
        <p:spPr>
          <a:xfrm>
            <a:off x="5156379" y="4773149"/>
            <a:ext cx="96000" cy="96000"/>
          </a:xfrm>
          <a:prstGeom prst="ellipse">
            <a:avLst/>
          </a:prstGeom>
          <a:solidFill>
            <a:srgbClr val="AE25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40">
              <a:defRPr/>
            </a:pPr>
            <a:endParaRPr lang="en-GB" sz="3763">
              <a:solidFill>
                <a:prstClr val="white"/>
              </a:solidFill>
            </a:endParaRPr>
          </a:p>
        </p:txBody>
      </p:sp>
      <p:sp>
        <p:nvSpPr>
          <p:cNvPr id="31" name="Oval 30"/>
          <p:cNvSpPr/>
          <p:nvPr userDrawn="1"/>
        </p:nvSpPr>
        <p:spPr>
          <a:xfrm>
            <a:off x="6790883" y="4773149"/>
            <a:ext cx="96000" cy="96000"/>
          </a:xfrm>
          <a:prstGeom prst="ellipse">
            <a:avLst/>
          </a:prstGeom>
          <a:solidFill>
            <a:srgbClr val="AE25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40">
              <a:defRPr/>
            </a:pPr>
            <a:endParaRPr lang="en-GB" sz="3763">
              <a:solidFill>
                <a:prstClr val="white"/>
              </a:solidFill>
            </a:endParaRPr>
          </a:p>
        </p:txBody>
      </p:sp>
      <p:sp>
        <p:nvSpPr>
          <p:cNvPr id="36" name="TextBox 35"/>
          <p:cNvSpPr txBox="1"/>
          <p:nvPr userDrawn="1"/>
        </p:nvSpPr>
        <p:spPr>
          <a:xfrm>
            <a:off x="377184" y="423379"/>
            <a:ext cx="5971829" cy="830997"/>
          </a:xfrm>
          <a:prstGeom prst="rect">
            <a:avLst/>
          </a:prstGeom>
          <a:noFill/>
        </p:spPr>
        <p:txBody>
          <a:bodyPr wrap="square" rtlCol="0">
            <a:spAutoFit/>
          </a:bodyPr>
          <a:lstStyle/>
          <a:p>
            <a:r>
              <a:rPr kumimoji="0" lang="en-GB" altLang="en-US" sz="4800" b="1" i="0" u="none" strike="noStrike" kern="1200" cap="none" spc="0" normalizeH="0" baseline="0" noProof="0" dirty="0">
                <a:ln>
                  <a:noFill/>
                </a:ln>
                <a:solidFill>
                  <a:srgbClr val="005EB8"/>
                </a:solidFill>
                <a:effectLst/>
                <a:uLnTx/>
                <a:uFillTx/>
                <a:latin typeface="Arial" panose="020B0604020202020204" pitchFamily="34" charset="0"/>
                <a:ea typeface="+mj-ea"/>
                <a:cs typeface="Arial" panose="020B0604020202020204" pitchFamily="34" charset="0"/>
              </a:rPr>
              <a:t>Our strategy</a:t>
            </a:r>
            <a:endParaRPr lang="en-GB" sz="3763" dirty="0"/>
          </a:p>
        </p:txBody>
      </p:sp>
      <p:sp>
        <p:nvSpPr>
          <p:cNvPr id="46" name="Rectangle 45"/>
          <p:cNvSpPr/>
          <p:nvPr userDrawn="1"/>
        </p:nvSpPr>
        <p:spPr>
          <a:xfrm>
            <a:off x="8341784" y="14371"/>
            <a:ext cx="3791744" cy="15087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763"/>
          </a:p>
        </p:txBody>
      </p:sp>
      <p:pic>
        <p:nvPicPr>
          <p:cNvPr id="47" name="Picture 4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90216" y="0"/>
            <a:ext cx="3901784" cy="1680000"/>
          </a:xfrm>
          <a:prstGeom prst="rect">
            <a:avLst/>
          </a:prstGeom>
        </p:spPr>
      </p:pic>
      <p:sp>
        <p:nvSpPr>
          <p:cNvPr id="43" name="Rounded Rectangle 42"/>
          <p:cNvSpPr/>
          <p:nvPr userDrawn="1"/>
        </p:nvSpPr>
        <p:spPr>
          <a:xfrm>
            <a:off x="9277901" y="4626655"/>
            <a:ext cx="2736303" cy="1874689"/>
          </a:xfrm>
          <a:prstGeom prst="roundRect">
            <a:avLst>
              <a:gd name="adj" fmla="val 413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defTabSz="1219140">
              <a:defRPr/>
            </a:pPr>
            <a:r>
              <a:rPr lang="en-GB" sz="1467" b="1" dirty="0">
                <a:solidFill>
                  <a:srgbClr val="005EB8"/>
                </a:solidFill>
                <a:latin typeface="Arial" panose="020B0604020202020204" pitchFamily="34" charset="0"/>
                <a:cs typeface="Arial" panose="020B0604020202020204" pitchFamily="34" charset="0"/>
              </a:rPr>
              <a:t>Reset and reimagine </a:t>
            </a:r>
            <a:r>
              <a:rPr lang="en-GB" sz="1467" b="0" dirty="0">
                <a:solidFill>
                  <a:srgbClr val="005EB8"/>
                </a:solidFill>
                <a:latin typeface="Arial" panose="020B0604020202020204" pitchFamily="34" charset="0"/>
                <a:cs typeface="Arial" panose="020B0604020202020204" pitchFamily="34" charset="0"/>
              </a:rPr>
              <a:t>– </a:t>
            </a:r>
            <a:br>
              <a:rPr lang="en-GB" sz="1467" b="0" dirty="0">
                <a:solidFill>
                  <a:srgbClr val="005EB8"/>
                </a:solidFill>
                <a:latin typeface="Arial" panose="020B0604020202020204" pitchFamily="34" charset="0"/>
                <a:cs typeface="Arial" panose="020B0604020202020204" pitchFamily="34" charset="0"/>
              </a:rPr>
            </a:br>
            <a:r>
              <a:rPr lang="en-GB" sz="1467" b="0" dirty="0">
                <a:solidFill>
                  <a:srgbClr val="005EB8"/>
                </a:solidFill>
                <a:latin typeface="Arial" panose="020B0604020202020204" pitchFamily="34" charset="0"/>
                <a:cs typeface="Arial" panose="020B0604020202020204" pitchFamily="34" charset="0"/>
              </a:rPr>
              <a:t>follow our strong response to COVID-19 with a progressive reset plan – meet changing</a:t>
            </a:r>
          </a:p>
          <a:p>
            <a:pPr defTabSz="1219140">
              <a:defRPr/>
            </a:pPr>
            <a:r>
              <a:rPr lang="en-GB" sz="1467" b="0" dirty="0">
                <a:solidFill>
                  <a:srgbClr val="005EB8"/>
                </a:solidFill>
                <a:latin typeface="Arial" panose="020B0604020202020204" pitchFamily="34" charset="0"/>
                <a:cs typeface="Arial" panose="020B0604020202020204" pitchFamily="34" charset="0"/>
              </a:rPr>
              <a:t>demand, build on positive differences and transform system working.</a:t>
            </a:r>
          </a:p>
        </p:txBody>
      </p:sp>
      <p:sp>
        <p:nvSpPr>
          <p:cNvPr id="44" name="Oval 43"/>
          <p:cNvSpPr/>
          <p:nvPr userDrawn="1"/>
        </p:nvSpPr>
        <p:spPr>
          <a:xfrm>
            <a:off x="9250805" y="4773149"/>
            <a:ext cx="96000" cy="96000"/>
          </a:xfrm>
          <a:prstGeom prst="ellipse">
            <a:avLst/>
          </a:prstGeom>
          <a:solidFill>
            <a:srgbClr val="AE25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40">
              <a:defRPr/>
            </a:pPr>
            <a:endParaRPr lang="en-GB" sz="3763">
              <a:solidFill>
                <a:prstClr val="white"/>
              </a:solidFill>
            </a:endParaRPr>
          </a:p>
        </p:txBody>
      </p:sp>
      <p:sp>
        <p:nvSpPr>
          <p:cNvPr id="41" name="Oval 40"/>
          <p:cNvSpPr/>
          <p:nvPr userDrawn="1"/>
        </p:nvSpPr>
        <p:spPr>
          <a:xfrm>
            <a:off x="4314832" y="3657843"/>
            <a:ext cx="107949" cy="107949"/>
          </a:xfrm>
          <a:prstGeom prst="ellipse">
            <a:avLst/>
          </a:prstGeom>
          <a:solidFill>
            <a:srgbClr val="AE25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40">
              <a:defRPr/>
            </a:pPr>
            <a:endParaRPr lang="en-GB" sz="1867">
              <a:solidFill>
                <a:prstClr val="white"/>
              </a:solidFill>
            </a:endParaRPr>
          </a:p>
        </p:txBody>
      </p:sp>
      <p:sp>
        <p:nvSpPr>
          <p:cNvPr id="42" name="Oval 41"/>
          <p:cNvSpPr/>
          <p:nvPr userDrawn="1"/>
        </p:nvSpPr>
        <p:spPr>
          <a:xfrm>
            <a:off x="4319064" y="3402304"/>
            <a:ext cx="107949" cy="107949"/>
          </a:xfrm>
          <a:prstGeom prst="ellipse">
            <a:avLst/>
          </a:prstGeom>
          <a:solidFill>
            <a:srgbClr val="AE25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40">
              <a:defRPr/>
            </a:pPr>
            <a:endParaRPr lang="en-GB" sz="1867">
              <a:solidFill>
                <a:prstClr val="white"/>
              </a:solidFill>
            </a:endParaRPr>
          </a:p>
        </p:txBody>
      </p:sp>
      <p:sp>
        <p:nvSpPr>
          <p:cNvPr id="45" name="Oval 44"/>
          <p:cNvSpPr/>
          <p:nvPr userDrawn="1"/>
        </p:nvSpPr>
        <p:spPr>
          <a:xfrm>
            <a:off x="8004179" y="3657843"/>
            <a:ext cx="107949" cy="107949"/>
          </a:xfrm>
          <a:prstGeom prst="ellipse">
            <a:avLst/>
          </a:prstGeom>
          <a:solidFill>
            <a:srgbClr val="AE25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40">
              <a:defRPr/>
            </a:pPr>
            <a:endParaRPr lang="en-GB" sz="1867">
              <a:solidFill>
                <a:prstClr val="white"/>
              </a:solidFill>
            </a:endParaRPr>
          </a:p>
        </p:txBody>
      </p:sp>
      <p:sp>
        <p:nvSpPr>
          <p:cNvPr id="48" name="Oval 47"/>
          <p:cNvSpPr/>
          <p:nvPr userDrawn="1"/>
        </p:nvSpPr>
        <p:spPr>
          <a:xfrm>
            <a:off x="8008412" y="3402304"/>
            <a:ext cx="107949" cy="107949"/>
          </a:xfrm>
          <a:prstGeom prst="ellipse">
            <a:avLst/>
          </a:prstGeom>
          <a:solidFill>
            <a:srgbClr val="AE25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40">
              <a:defRPr/>
            </a:pPr>
            <a:endParaRPr lang="en-GB" sz="1867">
              <a:solidFill>
                <a:prstClr val="white"/>
              </a:solidFill>
            </a:endParaRPr>
          </a:p>
        </p:txBody>
      </p:sp>
    </p:spTree>
    <p:extLst>
      <p:ext uri="{BB962C8B-B14F-4D97-AF65-F5344CB8AC3E}">
        <p14:creationId xmlns:p14="http://schemas.microsoft.com/office/powerpoint/2010/main" val="1185824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rategy with enablers">
    <p:spTree>
      <p:nvGrpSpPr>
        <p:cNvPr id="1" name=""/>
        <p:cNvGrpSpPr/>
        <p:nvPr/>
      </p:nvGrpSpPr>
      <p:grpSpPr>
        <a:xfrm>
          <a:off x="0" y="0"/>
          <a:ext cx="0" cy="0"/>
          <a:chOff x="0" y="0"/>
          <a:chExt cx="0" cy="0"/>
        </a:xfrm>
      </p:grpSpPr>
      <p:grpSp>
        <p:nvGrpSpPr>
          <p:cNvPr id="3" name="Group 2"/>
          <p:cNvGrpSpPr/>
          <p:nvPr userDrawn="1"/>
        </p:nvGrpSpPr>
        <p:grpSpPr>
          <a:xfrm>
            <a:off x="6439403" y="644695"/>
            <a:ext cx="4006589" cy="2671057"/>
            <a:chOff x="5749925" y="1227138"/>
            <a:chExt cx="3052763" cy="2035175"/>
          </a:xfrm>
        </p:grpSpPr>
        <p:pic>
          <p:nvPicPr>
            <p:cNvPr id="4" name="Picture 61"/>
            <p:cNvPicPr>
              <a:picLocks noChangeAspect="1"/>
            </p:cNvPicPr>
            <p:nvPr/>
          </p:nvPicPr>
          <p:blipFill>
            <a:blip r:embed="rId2">
              <a:extLst>
                <a:ext uri="{28A0092B-C50C-407E-A947-70E740481C1C}">
                  <a14:useLocalDpi xmlns:a14="http://schemas.microsoft.com/office/drawing/2010/main" val="0"/>
                </a:ext>
              </a:extLst>
            </a:blip>
            <a:srcRect l="21550" t="16553" r="17287" b="25780"/>
            <a:stretch>
              <a:fillRect/>
            </a:stretch>
          </p:blipFill>
          <p:spPr bwMode="auto">
            <a:xfrm>
              <a:off x="5749925" y="1227138"/>
              <a:ext cx="3052763" cy="203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6951663" y="1227138"/>
              <a:ext cx="324643" cy="257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763"/>
            </a:p>
          </p:txBody>
        </p:sp>
      </p:grpSp>
      <p:pic>
        <p:nvPicPr>
          <p:cNvPr id="6" name="Picture 62"/>
          <p:cNvPicPr>
            <a:picLocks noChangeAspect="1"/>
          </p:cNvPicPr>
          <p:nvPr userDrawn="1"/>
        </p:nvPicPr>
        <p:blipFill rotWithShape="1">
          <a:blip r:embed="rId3" cstate="print">
            <a:extLst>
              <a:ext uri="{28A0092B-C50C-407E-A947-70E740481C1C}">
                <a14:useLocalDpi xmlns:a14="http://schemas.microsoft.com/office/drawing/2010/main" val="0"/>
              </a:ext>
            </a:extLst>
          </a:blip>
          <a:srcRect l="23468" t="26583" r="26025" b="39470"/>
          <a:stretch/>
        </p:blipFill>
        <p:spPr bwMode="auto">
          <a:xfrm>
            <a:off x="2165356" y="3430834"/>
            <a:ext cx="1626389" cy="772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userDrawn="1"/>
        </p:nvSpPr>
        <p:spPr>
          <a:xfrm>
            <a:off x="4373041" y="3420701"/>
            <a:ext cx="2442633" cy="323851"/>
          </a:xfrm>
          <a:prstGeom prst="roundRect">
            <a:avLst>
              <a:gd name="adj" fmla="val 695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19140">
              <a:defRPr/>
            </a:pPr>
            <a:r>
              <a:rPr lang="en-GB" sz="1867" b="1" dirty="0">
                <a:solidFill>
                  <a:srgbClr val="005EB8"/>
                </a:solidFill>
                <a:latin typeface="Arial" panose="020B0604020202020204" pitchFamily="34" charset="0"/>
                <a:cs typeface="Arial" panose="020B0604020202020204" pitchFamily="34" charset="0"/>
              </a:rPr>
              <a:t>Prevent</a:t>
            </a:r>
            <a:r>
              <a:rPr lang="en-GB" sz="1867" dirty="0">
                <a:solidFill>
                  <a:srgbClr val="005EB8"/>
                </a:solidFill>
                <a:latin typeface="Arial" panose="020B0604020202020204" pitchFamily="34" charset="0"/>
                <a:cs typeface="Arial" panose="020B0604020202020204" pitchFamily="34" charset="0"/>
              </a:rPr>
              <a:t> ill health</a:t>
            </a:r>
          </a:p>
        </p:txBody>
      </p:sp>
      <p:sp>
        <p:nvSpPr>
          <p:cNvPr id="8" name="Rounded Rectangle 7"/>
          <p:cNvSpPr/>
          <p:nvPr userDrawn="1"/>
        </p:nvSpPr>
        <p:spPr>
          <a:xfrm>
            <a:off x="4368808" y="3520717"/>
            <a:ext cx="3839633" cy="922339"/>
          </a:xfrm>
          <a:prstGeom prst="roundRect">
            <a:avLst>
              <a:gd name="adj" fmla="val 695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19140">
              <a:defRPr/>
            </a:pPr>
            <a:r>
              <a:rPr lang="en-GB" sz="1867" dirty="0">
                <a:solidFill>
                  <a:srgbClr val="005EB8"/>
                </a:solidFill>
                <a:latin typeface="Arial" panose="020B0604020202020204" pitchFamily="34" charset="0"/>
                <a:cs typeface="Arial" panose="020B0604020202020204" pitchFamily="34" charset="0"/>
              </a:rPr>
              <a:t>Deliver high quality care </a:t>
            </a:r>
            <a:r>
              <a:rPr lang="en-GB" sz="1867" b="1" dirty="0">
                <a:solidFill>
                  <a:srgbClr val="005EB8"/>
                </a:solidFill>
                <a:latin typeface="Arial" panose="020B0604020202020204" pitchFamily="34" charset="0"/>
                <a:cs typeface="Arial" panose="020B0604020202020204" pitchFamily="34" charset="0"/>
              </a:rPr>
              <a:t>at </a:t>
            </a:r>
            <a:br>
              <a:rPr lang="en-GB" sz="1867" b="1" dirty="0">
                <a:solidFill>
                  <a:srgbClr val="005EB8"/>
                </a:solidFill>
                <a:latin typeface="Arial" panose="020B0604020202020204" pitchFamily="34" charset="0"/>
                <a:cs typeface="Arial" panose="020B0604020202020204" pitchFamily="34" charset="0"/>
              </a:rPr>
            </a:br>
            <a:r>
              <a:rPr lang="en-GB" sz="1867" b="1" dirty="0">
                <a:solidFill>
                  <a:srgbClr val="005EB8"/>
                </a:solidFill>
                <a:latin typeface="Arial" panose="020B0604020202020204" pitchFamily="34" charset="0"/>
                <a:cs typeface="Arial" panose="020B0604020202020204" pitchFamily="34" charset="0"/>
              </a:rPr>
              <a:t>home </a:t>
            </a:r>
            <a:r>
              <a:rPr lang="en-GB" sz="1867" dirty="0">
                <a:solidFill>
                  <a:srgbClr val="005EB8"/>
                </a:solidFill>
                <a:latin typeface="Arial" panose="020B0604020202020204" pitchFamily="34" charset="0"/>
                <a:cs typeface="Arial" panose="020B0604020202020204" pitchFamily="34" charset="0"/>
              </a:rPr>
              <a:t>and</a:t>
            </a:r>
            <a:r>
              <a:rPr lang="en-GB" sz="1867" b="1" dirty="0">
                <a:solidFill>
                  <a:srgbClr val="005EB8"/>
                </a:solidFill>
                <a:latin typeface="Arial" panose="020B0604020202020204" pitchFamily="34" charset="0"/>
                <a:cs typeface="Arial" panose="020B0604020202020204" pitchFamily="34" charset="0"/>
              </a:rPr>
              <a:t> in the community</a:t>
            </a:r>
          </a:p>
        </p:txBody>
      </p:sp>
      <p:sp>
        <p:nvSpPr>
          <p:cNvPr id="9" name="Rounded Rectangle 8"/>
          <p:cNvSpPr/>
          <p:nvPr userDrawn="1"/>
        </p:nvSpPr>
        <p:spPr>
          <a:xfrm>
            <a:off x="8058158" y="3407157"/>
            <a:ext cx="2493433" cy="328612"/>
          </a:xfrm>
          <a:prstGeom prst="roundRect">
            <a:avLst>
              <a:gd name="adj" fmla="val 695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19140">
              <a:defRPr/>
            </a:pPr>
            <a:r>
              <a:rPr lang="en-GB" sz="1867" b="1" dirty="0">
                <a:solidFill>
                  <a:srgbClr val="005EB8"/>
                </a:solidFill>
                <a:latin typeface="Arial" panose="020B0604020202020204" pitchFamily="34" charset="0"/>
                <a:cs typeface="Arial" panose="020B0604020202020204" pitchFamily="34" charset="0"/>
              </a:rPr>
              <a:t>Integrate </a:t>
            </a:r>
            <a:r>
              <a:rPr lang="en-GB" sz="1867" dirty="0">
                <a:solidFill>
                  <a:srgbClr val="005EB8"/>
                </a:solidFill>
                <a:latin typeface="Arial" panose="020B0604020202020204" pitchFamily="34" charset="0"/>
                <a:cs typeface="Arial" panose="020B0604020202020204" pitchFamily="34" charset="0"/>
              </a:rPr>
              <a:t>services</a:t>
            </a:r>
          </a:p>
        </p:txBody>
      </p:sp>
      <p:sp>
        <p:nvSpPr>
          <p:cNvPr id="10" name="Rounded Rectangle 9"/>
          <p:cNvSpPr/>
          <p:nvPr userDrawn="1"/>
        </p:nvSpPr>
        <p:spPr>
          <a:xfrm>
            <a:off x="8058152" y="3641894"/>
            <a:ext cx="3649133" cy="396875"/>
          </a:xfrm>
          <a:prstGeom prst="roundRect">
            <a:avLst>
              <a:gd name="adj" fmla="val 695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19140">
              <a:defRPr/>
            </a:pPr>
            <a:r>
              <a:rPr lang="en-GB" sz="1867" dirty="0">
                <a:solidFill>
                  <a:srgbClr val="005EB8"/>
                </a:solidFill>
                <a:latin typeface="Arial" panose="020B0604020202020204" pitchFamily="34" charset="0"/>
                <a:cs typeface="Arial" panose="020B0604020202020204" pitchFamily="34" charset="0"/>
              </a:rPr>
              <a:t>Develop </a:t>
            </a:r>
            <a:r>
              <a:rPr lang="en-GB" sz="1867" b="1" dirty="0">
                <a:solidFill>
                  <a:srgbClr val="005EB8"/>
                </a:solidFill>
                <a:latin typeface="Arial" panose="020B0604020202020204" pitchFamily="34" charset="0"/>
                <a:cs typeface="Arial" panose="020B0604020202020204" pitchFamily="34" charset="0"/>
              </a:rPr>
              <a:t>sustainable </a:t>
            </a:r>
            <a:r>
              <a:rPr lang="en-GB" sz="1867" dirty="0">
                <a:solidFill>
                  <a:srgbClr val="005EB8"/>
                </a:solidFill>
                <a:latin typeface="Arial" panose="020B0604020202020204" pitchFamily="34" charset="0"/>
                <a:cs typeface="Arial" panose="020B0604020202020204" pitchFamily="34" charset="0"/>
              </a:rPr>
              <a:t>services</a:t>
            </a:r>
          </a:p>
        </p:txBody>
      </p:sp>
      <p:sp>
        <p:nvSpPr>
          <p:cNvPr id="15" name="Rectangle 28"/>
          <p:cNvSpPr>
            <a:spLocks noChangeArrowheads="1"/>
          </p:cNvSpPr>
          <p:nvPr userDrawn="1"/>
        </p:nvSpPr>
        <p:spPr bwMode="auto">
          <a:xfrm>
            <a:off x="431371" y="1686670"/>
            <a:ext cx="7410880" cy="359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defTabSz="1219140" eaLnBrk="1" fontAlgn="base" hangingPunct="1">
              <a:spcBef>
                <a:spcPct val="0"/>
              </a:spcBef>
              <a:spcAft>
                <a:spcPct val="0"/>
              </a:spcAft>
            </a:pPr>
            <a:r>
              <a:rPr lang="en-GB" altLang="en-US" sz="1733" dirty="0">
                <a:solidFill>
                  <a:srgbClr val="005EB8"/>
                </a:solidFill>
                <a:cs typeface="Arial" pitchFamily="34" charset="0"/>
              </a:rPr>
              <a:t>A community which </a:t>
            </a:r>
            <a:r>
              <a:rPr lang="en-GB" altLang="en-US" sz="1733" b="1" dirty="0">
                <a:solidFill>
                  <a:srgbClr val="005EB8"/>
                </a:solidFill>
                <a:cs typeface="Arial" pitchFamily="34" charset="0"/>
              </a:rPr>
              <a:t>supports each other </a:t>
            </a:r>
            <a:r>
              <a:rPr lang="en-GB" altLang="en-US" sz="1733" dirty="0">
                <a:solidFill>
                  <a:srgbClr val="005EB8"/>
                </a:solidFill>
                <a:cs typeface="Arial" pitchFamily="34" charset="0"/>
              </a:rPr>
              <a:t>to </a:t>
            </a:r>
            <a:r>
              <a:rPr lang="en-GB" altLang="en-US" sz="1733" b="1" dirty="0">
                <a:solidFill>
                  <a:srgbClr val="005EB8"/>
                </a:solidFill>
                <a:cs typeface="Arial" pitchFamily="34" charset="0"/>
              </a:rPr>
              <a:t>live well</a:t>
            </a:r>
            <a:r>
              <a:rPr lang="en-GB" altLang="en-US" sz="1733" dirty="0">
                <a:solidFill>
                  <a:srgbClr val="005EB8"/>
                </a:solidFill>
                <a:cs typeface="Arial" pitchFamily="34" charset="0"/>
              </a:rPr>
              <a:t>.</a:t>
            </a:r>
            <a:endParaRPr lang="en-GB" altLang="en-US" sz="1733" b="1" dirty="0">
              <a:solidFill>
                <a:srgbClr val="005EB8"/>
              </a:solidFill>
              <a:cs typeface="Arial" pitchFamily="34" charset="0"/>
            </a:endParaRPr>
          </a:p>
        </p:txBody>
      </p:sp>
      <p:sp>
        <p:nvSpPr>
          <p:cNvPr id="16" name="Rectangle 29"/>
          <p:cNvSpPr>
            <a:spLocks noChangeArrowheads="1"/>
          </p:cNvSpPr>
          <p:nvPr userDrawn="1"/>
        </p:nvSpPr>
        <p:spPr bwMode="auto">
          <a:xfrm>
            <a:off x="431372" y="2570676"/>
            <a:ext cx="6144683" cy="62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defTabSz="1219140" eaLnBrk="1" fontAlgn="base" hangingPunct="1">
              <a:spcBef>
                <a:spcPct val="0"/>
              </a:spcBef>
              <a:spcAft>
                <a:spcPct val="0"/>
              </a:spcAft>
            </a:pPr>
            <a:r>
              <a:rPr lang="en-GB" altLang="en-US" sz="1733" dirty="0">
                <a:solidFill>
                  <a:srgbClr val="005EB8"/>
                </a:solidFill>
                <a:cs typeface="Arial" pitchFamily="34" charset="0"/>
              </a:rPr>
              <a:t>To </a:t>
            </a:r>
            <a:r>
              <a:rPr lang="en-GB" altLang="en-US" sz="1733" b="1" dirty="0">
                <a:solidFill>
                  <a:srgbClr val="005EB8"/>
                </a:solidFill>
                <a:cs typeface="Arial" pitchFamily="34" charset="0"/>
              </a:rPr>
              <a:t>empower adults and children </a:t>
            </a:r>
            <a:r>
              <a:rPr lang="en-GB" altLang="en-US" sz="1733" dirty="0">
                <a:solidFill>
                  <a:srgbClr val="005EB8"/>
                </a:solidFill>
                <a:cs typeface="Arial" pitchFamily="34" charset="0"/>
              </a:rPr>
              <a:t>to live well, to be the </a:t>
            </a:r>
            <a:r>
              <a:rPr lang="en-GB" altLang="en-US" sz="1733" b="1" dirty="0">
                <a:solidFill>
                  <a:srgbClr val="005EB8"/>
                </a:solidFill>
                <a:cs typeface="Arial" pitchFamily="34" charset="0"/>
              </a:rPr>
              <a:t>best employer </a:t>
            </a:r>
            <a:r>
              <a:rPr lang="en-GB" altLang="en-US" sz="1733" dirty="0">
                <a:solidFill>
                  <a:srgbClr val="005EB8"/>
                </a:solidFill>
                <a:cs typeface="Arial" pitchFamily="34" charset="0"/>
              </a:rPr>
              <a:t>and </a:t>
            </a:r>
            <a:r>
              <a:rPr lang="en-GB" altLang="en-US" sz="1733" b="1" dirty="0">
                <a:solidFill>
                  <a:srgbClr val="005EB8"/>
                </a:solidFill>
                <a:cs typeface="Arial" pitchFamily="34" charset="0"/>
              </a:rPr>
              <a:t>work with our partners</a:t>
            </a:r>
            <a:r>
              <a:rPr lang="en-GB" altLang="en-US" sz="1733" dirty="0">
                <a:solidFill>
                  <a:srgbClr val="005EB8"/>
                </a:solidFill>
                <a:cs typeface="Arial" pitchFamily="34" charset="0"/>
              </a:rPr>
              <a:t> as one.</a:t>
            </a:r>
          </a:p>
        </p:txBody>
      </p:sp>
      <p:sp>
        <p:nvSpPr>
          <p:cNvPr id="17" name="Title 1"/>
          <p:cNvSpPr txBox="1">
            <a:spLocks/>
          </p:cNvSpPr>
          <p:nvPr userDrawn="1"/>
        </p:nvSpPr>
        <p:spPr bwMode="auto">
          <a:xfrm>
            <a:off x="431372" y="1293691"/>
            <a:ext cx="11582829"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defTabSz="1219140" eaLnBrk="1" fontAlgn="base" hangingPunct="1">
              <a:spcBef>
                <a:spcPct val="0"/>
              </a:spcBef>
              <a:spcAft>
                <a:spcPct val="0"/>
              </a:spcAft>
            </a:pPr>
            <a:r>
              <a:rPr lang="en-GB" altLang="en-US" sz="2400" b="1" dirty="0">
                <a:solidFill>
                  <a:srgbClr val="005EB8"/>
                </a:solidFill>
                <a:latin typeface="Arial "/>
              </a:rPr>
              <a:t>Our vision</a:t>
            </a:r>
          </a:p>
        </p:txBody>
      </p:sp>
      <p:sp>
        <p:nvSpPr>
          <p:cNvPr id="18" name="Title 1"/>
          <p:cNvSpPr txBox="1">
            <a:spLocks/>
          </p:cNvSpPr>
          <p:nvPr userDrawn="1"/>
        </p:nvSpPr>
        <p:spPr bwMode="auto">
          <a:xfrm>
            <a:off x="431372" y="2159519"/>
            <a:ext cx="11582829"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defTabSz="1219140" eaLnBrk="1" fontAlgn="base" hangingPunct="1">
              <a:spcBef>
                <a:spcPct val="0"/>
              </a:spcBef>
              <a:spcAft>
                <a:spcPct val="0"/>
              </a:spcAft>
            </a:pPr>
            <a:r>
              <a:rPr lang="en-GB" altLang="en-US" sz="2400" b="1" dirty="0">
                <a:solidFill>
                  <a:srgbClr val="005EB8"/>
                </a:solidFill>
                <a:latin typeface="Arial "/>
              </a:rPr>
              <a:t>Our mission</a:t>
            </a:r>
          </a:p>
        </p:txBody>
      </p:sp>
      <p:sp>
        <p:nvSpPr>
          <p:cNvPr id="19" name="Title 1"/>
          <p:cNvSpPr txBox="1">
            <a:spLocks/>
          </p:cNvSpPr>
          <p:nvPr userDrawn="1"/>
        </p:nvSpPr>
        <p:spPr bwMode="auto">
          <a:xfrm>
            <a:off x="431372" y="3400534"/>
            <a:ext cx="3360373"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defTabSz="1219140" eaLnBrk="1" fontAlgn="base" hangingPunct="1">
              <a:spcBef>
                <a:spcPct val="0"/>
              </a:spcBef>
              <a:spcAft>
                <a:spcPct val="0"/>
              </a:spcAft>
            </a:pPr>
            <a:r>
              <a:rPr lang="en-GB" altLang="en-US" sz="2400" b="1" dirty="0">
                <a:solidFill>
                  <a:srgbClr val="005EB8"/>
                </a:solidFill>
                <a:latin typeface="Arial "/>
              </a:rPr>
              <a:t>Our goals</a:t>
            </a:r>
          </a:p>
        </p:txBody>
      </p:sp>
      <p:cxnSp>
        <p:nvCxnSpPr>
          <p:cNvPr id="20" name="Straight Connector 19"/>
          <p:cNvCxnSpPr/>
          <p:nvPr userDrawn="1"/>
        </p:nvCxnSpPr>
        <p:spPr>
          <a:xfrm>
            <a:off x="431374" y="1295510"/>
            <a:ext cx="5791415" cy="1"/>
          </a:xfrm>
          <a:prstGeom prst="line">
            <a:avLst/>
          </a:prstGeom>
          <a:ln w="6350">
            <a:solidFill>
              <a:srgbClr val="768692">
                <a:alpha val="58000"/>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a:off x="431374" y="2139976"/>
            <a:ext cx="5791415" cy="0"/>
          </a:xfrm>
          <a:prstGeom prst="line">
            <a:avLst/>
          </a:prstGeom>
          <a:ln w="6350">
            <a:solidFill>
              <a:srgbClr val="768692">
                <a:alpha val="58000"/>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431371" y="3305877"/>
            <a:ext cx="5808000" cy="0"/>
          </a:xfrm>
          <a:prstGeom prst="line">
            <a:avLst/>
          </a:prstGeom>
          <a:ln w="6350">
            <a:solidFill>
              <a:srgbClr val="768692">
                <a:alpha val="58000"/>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flipV="1">
            <a:off x="431372" y="4326303"/>
            <a:ext cx="11328829" cy="1"/>
          </a:xfrm>
          <a:prstGeom prst="line">
            <a:avLst/>
          </a:prstGeom>
          <a:ln w="6350">
            <a:solidFill>
              <a:srgbClr val="768692">
                <a:alpha val="58000"/>
              </a:srgbClr>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userDrawn="1"/>
        </p:nvSpPr>
        <p:spPr>
          <a:xfrm>
            <a:off x="377184" y="423379"/>
            <a:ext cx="5971829" cy="830997"/>
          </a:xfrm>
          <a:prstGeom prst="rect">
            <a:avLst/>
          </a:prstGeom>
          <a:noFill/>
        </p:spPr>
        <p:txBody>
          <a:bodyPr wrap="square" rtlCol="0">
            <a:spAutoFit/>
          </a:bodyPr>
          <a:lstStyle/>
          <a:p>
            <a:r>
              <a:rPr kumimoji="0" lang="en-GB" altLang="en-US" sz="4800" b="1" i="0" u="none" strike="noStrike" kern="1200" cap="none" spc="0" normalizeH="0" baseline="0" noProof="0" dirty="0">
                <a:ln>
                  <a:noFill/>
                </a:ln>
                <a:solidFill>
                  <a:srgbClr val="005EB8"/>
                </a:solidFill>
                <a:effectLst/>
                <a:uLnTx/>
                <a:uFillTx/>
                <a:latin typeface="Arial" panose="020B0604020202020204" pitchFamily="34" charset="0"/>
                <a:ea typeface="+mj-ea"/>
                <a:cs typeface="Arial" panose="020B0604020202020204" pitchFamily="34" charset="0"/>
              </a:rPr>
              <a:t>Our strategy</a:t>
            </a:r>
            <a:endParaRPr lang="en-GB" sz="3763" dirty="0"/>
          </a:p>
        </p:txBody>
      </p:sp>
      <p:sp>
        <p:nvSpPr>
          <p:cNvPr id="34" name="Rectangle 33"/>
          <p:cNvSpPr/>
          <p:nvPr userDrawn="1"/>
        </p:nvSpPr>
        <p:spPr>
          <a:xfrm>
            <a:off x="8341784" y="14371"/>
            <a:ext cx="3791744" cy="15087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763"/>
          </a:p>
        </p:txBody>
      </p:sp>
      <p:pic>
        <p:nvPicPr>
          <p:cNvPr id="37" name="Picture 3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90216" y="0"/>
            <a:ext cx="3901784" cy="1680000"/>
          </a:xfrm>
          <a:prstGeom prst="rect">
            <a:avLst/>
          </a:prstGeom>
        </p:spPr>
      </p:pic>
      <p:sp>
        <p:nvSpPr>
          <p:cNvPr id="39" name="Rounded Rectangle 38"/>
          <p:cNvSpPr/>
          <p:nvPr userDrawn="1"/>
        </p:nvSpPr>
        <p:spPr>
          <a:xfrm>
            <a:off x="612771" y="4783941"/>
            <a:ext cx="2170399" cy="2250069"/>
          </a:xfrm>
          <a:prstGeom prst="roundRect">
            <a:avLst>
              <a:gd name="adj" fmla="val 272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defTabSz="1219140">
              <a:defRPr/>
            </a:pPr>
            <a:r>
              <a:rPr lang="en-GB" sz="1867" b="1" dirty="0">
                <a:solidFill>
                  <a:srgbClr val="005EB8"/>
                </a:solidFill>
                <a:latin typeface="Arial" panose="020B0604020202020204" pitchFamily="34" charset="0"/>
                <a:cs typeface="Arial" panose="020B0604020202020204" pitchFamily="34" charset="0"/>
              </a:rPr>
              <a:t>Digital – </a:t>
            </a:r>
            <a:br>
              <a:rPr lang="en-GB" sz="1867" b="1" dirty="0">
                <a:solidFill>
                  <a:srgbClr val="005EB8"/>
                </a:solidFill>
                <a:latin typeface="Arial" panose="020B0604020202020204" pitchFamily="34" charset="0"/>
                <a:cs typeface="Arial" panose="020B0604020202020204" pitchFamily="34" charset="0"/>
              </a:rPr>
            </a:br>
            <a:r>
              <a:rPr lang="en-GB" sz="1867" b="0" dirty="0">
                <a:solidFill>
                  <a:srgbClr val="005EB8"/>
                </a:solidFill>
                <a:latin typeface="Arial" panose="020B0604020202020204" pitchFamily="34" charset="0"/>
                <a:cs typeface="Arial" panose="020B0604020202020204" pitchFamily="34" charset="0"/>
              </a:rPr>
              <a:t>having accessible and integrated technology.</a:t>
            </a:r>
          </a:p>
        </p:txBody>
      </p:sp>
      <p:sp>
        <p:nvSpPr>
          <p:cNvPr id="40" name="Rounded Rectangle 39"/>
          <p:cNvSpPr/>
          <p:nvPr userDrawn="1"/>
        </p:nvSpPr>
        <p:spPr>
          <a:xfrm>
            <a:off x="3235461" y="4783941"/>
            <a:ext cx="2512849" cy="2002677"/>
          </a:xfrm>
          <a:prstGeom prst="roundRect">
            <a:avLst>
              <a:gd name="adj" fmla="val 413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defTabSz="1219140">
              <a:defRPr/>
            </a:pPr>
            <a:r>
              <a:rPr lang="en-GB" sz="1867" b="1" dirty="0">
                <a:solidFill>
                  <a:srgbClr val="005EB8"/>
                </a:solidFill>
                <a:latin typeface="Arial" panose="020B0604020202020204" pitchFamily="34" charset="0"/>
                <a:cs typeface="Arial" panose="020B0604020202020204" pitchFamily="34" charset="0"/>
              </a:rPr>
              <a:t>People – </a:t>
            </a:r>
            <a:br>
              <a:rPr lang="en-GB" sz="1867" b="1" dirty="0">
                <a:solidFill>
                  <a:srgbClr val="005EB8"/>
                </a:solidFill>
                <a:latin typeface="Arial" panose="020B0604020202020204" pitchFamily="34" charset="0"/>
                <a:cs typeface="Arial" panose="020B0604020202020204" pitchFamily="34" charset="0"/>
              </a:rPr>
            </a:br>
            <a:r>
              <a:rPr lang="en-GB" sz="1867" b="0" dirty="0">
                <a:solidFill>
                  <a:srgbClr val="005EB8"/>
                </a:solidFill>
                <a:latin typeface="Arial" panose="020B0604020202020204" pitchFamily="34" charset="0"/>
                <a:cs typeface="Arial" panose="020B0604020202020204" pitchFamily="34" charset="0"/>
              </a:rPr>
              <a:t>engaging, developing and valuing our people.</a:t>
            </a:r>
          </a:p>
        </p:txBody>
      </p:sp>
      <p:sp>
        <p:nvSpPr>
          <p:cNvPr id="41" name="Rounded Rectangle 40"/>
          <p:cNvSpPr/>
          <p:nvPr userDrawn="1"/>
        </p:nvSpPr>
        <p:spPr>
          <a:xfrm>
            <a:off x="5842667" y="4783941"/>
            <a:ext cx="2718712" cy="2117123"/>
          </a:xfrm>
          <a:prstGeom prst="roundRect">
            <a:avLst>
              <a:gd name="adj" fmla="val 413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defTabSz="1219140">
              <a:defRPr/>
            </a:pPr>
            <a:r>
              <a:rPr lang="en-GB" sz="1867" b="1" dirty="0">
                <a:solidFill>
                  <a:srgbClr val="005EB8"/>
                </a:solidFill>
                <a:latin typeface="Arial" panose="020B0604020202020204" pitchFamily="34" charset="0"/>
                <a:cs typeface="Arial" panose="020B0604020202020204" pitchFamily="34" charset="0"/>
              </a:rPr>
              <a:t>Environmental sustainability – </a:t>
            </a:r>
            <a:r>
              <a:rPr lang="en-GB" sz="1867" b="0" dirty="0">
                <a:solidFill>
                  <a:srgbClr val="005EB8"/>
                </a:solidFill>
                <a:latin typeface="Arial" panose="020B0604020202020204" pitchFamily="34" charset="0"/>
                <a:cs typeface="Arial" panose="020B0604020202020204" pitchFamily="34" charset="0"/>
              </a:rPr>
              <a:t>improving our environmental impact.</a:t>
            </a:r>
          </a:p>
        </p:txBody>
      </p:sp>
      <p:sp>
        <p:nvSpPr>
          <p:cNvPr id="42" name="Rounded Rectangle 41"/>
          <p:cNvSpPr/>
          <p:nvPr userDrawn="1"/>
        </p:nvSpPr>
        <p:spPr>
          <a:xfrm>
            <a:off x="8857301" y="4783939"/>
            <a:ext cx="2711307" cy="2101056"/>
          </a:xfrm>
          <a:prstGeom prst="roundRect">
            <a:avLst>
              <a:gd name="adj" fmla="val 413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defTabSz="1219140">
              <a:defRPr/>
            </a:pPr>
            <a:r>
              <a:rPr lang="en-GB" sz="1867" b="1" dirty="0">
                <a:solidFill>
                  <a:srgbClr val="005EB8"/>
                </a:solidFill>
                <a:latin typeface="Arial" panose="020B0604020202020204" pitchFamily="34" charset="0"/>
                <a:cs typeface="Arial" panose="020B0604020202020204" pitchFamily="34" charset="0"/>
              </a:rPr>
              <a:t>System leadership –</a:t>
            </a:r>
            <a:r>
              <a:rPr lang="en-GB" sz="1867" b="0" dirty="0">
                <a:solidFill>
                  <a:srgbClr val="005EB8"/>
                </a:solidFill>
                <a:latin typeface="Arial" panose="020B0604020202020204" pitchFamily="34" charset="0"/>
                <a:cs typeface="Arial" panose="020B0604020202020204" pitchFamily="34" charset="0"/>
              </a:rPr>
              <a:t>improving population health and wellbeing.</a:t>
            </a:r>
          </a:p>
        </p:txBody>
      </p:sp>
      <p:sp>
        <p:nvSpPr>
          <p:cNvPr id="43" name="Title 1"/>
          <p:cNvSpPr txBox="1">
            <a:spLocks/>
          </p:cNvSpPr>
          <p:nvPr userDrawn="1"/>
        </p:nvSpPr>
        <p:spPr bwMode="auto">
          <a:xfrm>
            <a:off x="407535" y="4341360"/>
            <a:ext cx="11328400" cy="706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defTabSz="1219140" eaLnBrk="1" fontAlgn="base" hangingPunct="1">
              <a:spcBef>
                <a:spcPct val="0"/>
              </a:spcBef>
              <a:spcAft>
                <a:spcPct val="0"/>
              </a:spcAft>
            </a:pPr>
            <a:r>
              <a:rPr lang="en-GB" altLang="en-US" sz="2400" b="1" dirty="0">
                <a:solidFill>
                  <a:srgbClr val="005EB8"/>
                </a:solidFill>
                <a:latin typeface="Arial "/>
              </a:rPr>
              <a:t>Our enablers</a:t>
            </a:r>
          </a:p>
        </p:txBody>
      </p:sp>
      <p:sp>
        <p:nvSpPr>
          <p:cNvPr id="44" name="Oval 43"/>
          <p:cNvSpPr/>
          <p:nvPr userDrawn="1"/>
        </p:nvSpPr>
        <p:spPr>
          <a:xfrm>
            <a:off x="562054" y="4951470"/>
            <a:ext cx="107951" cy="107949"/>
          </a:xfrm>
          <a:prstGeom prst="ellipse">
            <a:avLst/>
          </a:prstGeom>
          <a:solidFill>
            <a:srgbClr val="AE25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40">
              <a:defRPr/>
            </a:pPr>
            <a:endParaRPr lang="en-GB" sz="3763">
              <a:solidFill>
                <a:prstClr val="white"/>
              </a:solidFill>
            </a:endParaRPr>
          </a:p>
        </p:txBody>
      </p:sp>
      <p:sp>
        <p:nvSpPr>
          <p:cNvPr id="45" name="Oval 44"/>
          <p:cNvSpPr/>
          <p:nvPr userDrawn="1"/>
        </p:nvSpPr>
        <p:spPr>
          <a:xfrm>
            <a:off x="3166543" y="4951472"/>
            <a:ext cx="107949" cy="107951"/>
          </a:xfrm>
          <a:prstGeom prst="ellipse">
            <a:avLst/>
          </a:prstGeom>
          <a:solidFill>
            <a:srgbClr val="AE25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40">
              <a:defRPr/>
            </a:pPr>
            <a:endParaRPr lang="en-GB" sz="3763">
              <a:solidFill>
                <a:prstClr val="white"/>
              </a:solidFill>
            </a:endParaRPr>
          </a:p>
        </p:txBody>
      </p:sp>
      <p:sp>
        <p:nvSpPr>
          <p:cNvPr id="46" name="Oval 45"/>
          <p:cNvSpPr/>
          <p:nvPr userDrawn="1"/>
        </p:nvSpPr>
        <p:spPr>
          <a:xfrm>
            <a:off x="5788000" y="4951470"/>
            <a:ext cx="107949" cy="107949"/>
          </a:xfrm>
          <a:prstGeom prst="ellipse">
            <a:avLst/>
          </a:prstGeom>
          <a:solidFill>
            <a:srgbClr val="AE25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40">
              <a:defRPr/>
            </a:pPr>
            <a:endParaRPr lang="en-GB" sz="3763">
              <a:solidFill>
                <a:prstClr val="white"/>
              </a:solidFill>
            </a:endParaRPr>
          </a:p>
        </p:txBody>
      </p:sp>
      <p:sp>
        <p:nvSpPr>
          <p:cNvPr id="47" name="Oval 46"/>
          <p:cNvSpPr/>
          <p:nvPr userDrawn="1"/>
        </p:nvSpPr>
        <p:spPr>
          <a:xfrm>
            <a:off x="8789979" y="4951470"/>
            <a:ext cx="107949" cy="107949"/>
          </a:xfrm>
          <a:prstGeom prst="ellipse">
            <a:avLst/>
          </a:prstGeom>
          <a:solidFill>
            <a:srgbClr val="AE25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40">
              <a:defRPr/>
            </a:pPr>
            <a:endParaRPr lang="en-GB" sz="3763">
              <a:solidFill>
                <a:prstClr val="white"/>
              </a:solidFill>
            </a:endParaRPr>
          </a:p>
        </p:txBody>
      </p:sp>
      <p:sp>
        <p:nvSpPr>
          <p:cNvPr id="51" name="Oval 50"/>
          <p:cNvSpPr/>
          <p:nvPr userDrawn="1"/>
        </p:nvSpPr>
        <p:spPr>
          <a:xfrm>
            <a:off x="4314832" y="3786572"/>
            <a:ext cx="107949" cy="107949"/>
          </a:xfrm>
          <a:prstGeom prst="ellipse">
            <a:avLst/>
          </a:prstGeom>
          <a:solidFill>
            <a:srgbClr val="AE25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40">
              <a:defRPr/>
            </a:pPr>
            <a:endParaRPr lang="en-GB" sz="3763">
              <a:solidFill>
                <a:prstClr val="white"/>
              </a:solidFill>
            </a:endParaRPr>
          </a:p>
        </p:txBody>
      </p:sp>
      <p:sp>
        <p:nvSpPr>
          <p:cNvPr id="52" name="Oval 51"/>
          <p:cNvSpPr/>
          <p:nvPr userDrawn="1"/>
        </p:nvSpPr>
        <p:spPr>
          <a:xfrm>
            <a:off x="4319064" y="3531033"/>
            <a:ext cx="107949" cy="107949"/>
          </a:xfrm>
          <a:prstGeom prst="ellipse">
            <a:avLst/>
          </a:prstGeom>
          <a:solidFill>
            <a:srgbClr val="AE25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40">
              <a:defRPr/>
            </a:pPr>
            <a:endParaRPr lang="en-GB" sz="3763">
              <a:solidFill>
                <a:prstClr val="white"/>
              </a:solidFill>
            </a:endParaRPr>
          </a:p>
        </p:txBody>
      </p:sp>
      <p:sp>
        <p:nvSpPr>
          <p:cNvPr id="53" name="Oval 52"/>
          <p:cNvSpPr/>
          <p:nvPr userDrawn="1"/>
        </p:nvSpPr>
        <p:spPr>
          <a:xfrm>
            <a:off x="8004179" y="3786572"/>
            <a:ext cx="107949" cy="107949"/>
          </a:xfrm>
          <a:prstGeom prst="ellipse">
            <a:avLst/>
          </a:prstGeom>
          <a:solidFill>
            <a:srgbClr val="AE25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40">
              <a:defRPr/>
            </a:pPr>
            <a:endParaRPr lang="en-GB" sz="3763">
              <a:solidFill>
                <a:prstClr val="white"/>
              </a:solidFill>
            </a:endParaRPr>
          </a:p>
        </p:txBody>
      </p:sp>
      <p:sp>
        <p:nvSpPr>
          <p:cNvPr id="54" name="Oval 53"/>
          <p:cNvSpPr/>
          <p:nvPr userDrawn="1"/>
        </p:nvSpPr>
        <p:spPr>
          <a:xfrm>
            <a:off x="8008412" y="3531033"/>
            <a:ext cx="107949" cy="107949"/>
          </a:xfrm>
          <a:prstGeom prst="ellipse">
            <a:avLst/>
          </a:prstGeom>
          <a:solidFill>
            <a:srgbClr val="AE25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40">
              <a:defRPr/>
            </a:pPr>
            <a:endParaRPr lang="en-GB" sz="3763">
              <a:solidFill>
                <a:prstClr val="white"/>
              </a:solidFill>
            </a:endParaRPr>
          </a:p>
        </p:txBody>
      </p:sp>
    </p:spTree>
    <p:extLst>
      <p:ext uri="{BB962C8B-B14F-4D97-AF65-F5344CB8AC3E}">
        <p14:creationId xmlns:p14="http://schemas.microsoft.com/office/powerpoint/2010/main" val="833492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Values">
    <p:spTree>
      <p:nvGrpSpPr>
        <p:cNvPr id="1" name=""/>
        <p:cNvGrpSpPr/>
        <p:nvPr/>
      </p:nvGrpSpPr>
      <p:grpSpPr>
        <a:xfrm>
          <a:off x="0" y="0"/>
          <a:ext cx="0" cy="0"/>
          <a:chOff x="0" y="0"/>
          <a:chExt cx="0" cy="0"/>
        </a:xfrm>
      </p:grpSpPr>
      <p:sp>
        <p:nvSpPr>
          <p:cNvPr id="4" name="Rectangle 3"/>
          <p:cNvSpPr/>
          <p:nvPr userDrawn="1"/>
        </p:nvSpPr>
        <p:spPr>
          <a:xfrm>
            <a:off x="143340" y="5949280"/>
            <a:ext cx="2688299"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763"/>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10844" t="45576" r="9864" b="42183"/>
          <a:stretch/>
        </p:blipFill>
        <p:spPr>
          <a:xfrm>
            <a:off x="1391479" y="4737909"/>
            <a:ext cx="9496517" cy="1035989"/>
          </a:xfrm>
          <a:prstGeom prst="rect">
            <a:avLst/>
          </a:prstGeom>
        </p:spPr>
      </p:pic>
      <p:pic>
        <p:nvPicPr>
          <p:cNvPr id="8"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107288" y="2101555"/>
            <a:ext cx="8064896" cy="21817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6835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Compassionate">
    <p:spTree>
      <p:nvGrpSpPr>
        <p:cNvPr id="1" name=""/>
        <p:cNvGrpSpPr/>
        <p:nvPr/>
      </p:nvGrpSpPr>
      <p:grpSpPr>
        <a:xfrm>
          <a:off x="0" y="0"/>
          <a:ext cx="0" cy="0"/>
          <a:chOff x="0" y="0"/>
          <a:chExt cx="0" cy="0"/>
        </a:xfrm>
      </p:grpSpPr>
      <p:sp>
        <p:nvSpPr>
          <p:cNvPr id="8" name="TextBox 7"/>
          <p:cNvSpPr txBox="1"/>
          <p:nvPr userDrawn="1"/>
        </p:nvSpPr>
        <p:spPr>
          <a:xfrm>
            <a:off x="5531644" y="3005628"/>
            <a:ext cx="4692816" cy="5883021"/>
          </a:xfrm>
          <a:prstGeom prst="rect">
            <a:avLst/>
          </a:prstGeom>
          <a:noFill/>
        </p:spPr>
        <p:txBody>
          <a:bodyPr wrap="square" rtlCol="0">
            <a:spAutoFit/>
          </a:bodyPr>
          <a:lstStyle/>
          <a:p>
            <a:r>
              <a:rPr lang="en-GB" sz="3763" dirty="0">
                <a:solidFill>
                  <a:schemeClr val="tx1">
                    <a:lumMod val="75000"/>
                    <a:lumOff val="25000"/>
                  </a:schemeClr>
                </a:solidFill>
                <a:latin typeface="Arial" panose="020B0604020202020204" pitchFamily="34" charset="0"/>
                <a:cs typeface="Arial" panose="020B0604020202020204" pitchFamily="34" charset="0"/>
              </a:rPr>
              <a:t>We put patients and our service users at the heart of everything we do. We’re positive, kind and polite. We understand diversity. We’re respectful, patient </a:t>
            </a:r>
            <a:br>
              <a:rPr lang="en-GB" sz="3763" dirty="0">
                <a:solidFill>
                  <a:schemeClr val="tx1">
                    <a:lumMod val="75000"/>
                    <a:lumOff val="25000"/>
                  </a:schemeClr>
                </a:solidFill>
                <a:latin typeface="Arial" panose="020B0604020202020204" pitchFamily="34" charset="0"/>
                <a:cs typeface="Arial" panose="020B0604020202020204" pitchFamily="34" charset="0"/>
              </a:rPr>
            </a:br>
            <a:r>
              <a:rPr lang="en-GB" sz="3763" dirty="0">
                <a:solidFill>
                  <a:schemeClr val="tx1">
                    <a:lumMod val="75000"/>
                    <a:lumOff val="25000"/>
                  </a:schemeClr>
                </a:solidFill>
                <a:latin typeface="Arial" panose="020B0604020202020204" pitchFamily="34" charset="0"/>
                <a:cs typeface="Arial" panose="020B0604020202020204" pitchFamily="34" charset="0"/>
              </a:rPr>
              <a:t>and tolerant.</a:t>
            </a:r>
          </a:p>
        </p:txBody>
      </p:sp>
      <p:cxnSp>
        <p:nvCxnSpPr>
          <p:cNvPr id="10" name="Straight Connector 9"/>
          <p:cNvCxnSpPr/>
          <p:nvPr userDrawn="1"/>
        </p:nvCxnSpPr>
        <p:spPr>
          <a:xfrm>
            <a:off x="5231904" y="1586009"/>
            <a:ext cx="0" cy="3840000"/>
          </a:xfrm>
          <a:prstGeom prst="line">
            <a:avLst/>
          </a:prstGeom>
          <a:ln>
            <a:solidFill>
              <a:srgbClr val="330072"/>
            </a:solidFill>
            <a:prstDash val="sysDash"/>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5519937" y="1700813"/>
            <a:ext cx="3840427" cy="584775"/>
          </a:xfrm>
          <a:prstGeom prst="rect">
            <a:avLst/>
          </a:prstGeom>
          <a:noFill/>
        </p:spPr>
        <p:txBody>
          <a:bodyPr wrap="square" rtlCol="0">
            <a:spAutoFit/>
          </a:bodyPr>
          <a:lstStyle/>
          <a:p>
            <a:pPr>
              <a:spcAft>
                <a:spcPts val="3200"/>
              </a:spcAft>
            </a:pPr>
            <a:r>
              <a:rPr lang="en-GB" sz="3200" b="1" dirty="0">
                <a:solidFill>
                  <a:srgbClr val="005EB8"/>
                </a:solidFill>
                <a:latin typeface="+mj-lt"/>
              </a:rPr>
              <a:t>Our values</a:t>
            </a:r>
          </a:p>
        </p:txBody>
      </p:sp>
      <p:pic>
        <p:nvPicPr>
          <p:cNvPr id="12" name="Picture 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664602" y="2292787"/>
            <a:ext cx="4201065" cy="56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077101" y="1913761"/>
            <a:ext cx="2608257" cy="3223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78462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Compassionate content v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330072"/>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27384" y="2756926"/>
            <a:ext cx="11329259" cy="3192356"/>
          </a:xfrm>
        </p:spPr>
        <p:txBody>
          <a:bodyPr/>
          <a:lstStyle>
            <a:lvl1pPr>
              <a:buClr>
                <a:srgbClr val="330072"/>
              </a:buClr>
              <a:defRPr/>
            </a:lvl1pPr>
            <a:lvl2pPr>
              <a:buClr>
                <a:srgbClr val="330072"/>
              </a:buClr>
              <a:defRPr/>
            </a:lvl2pPr>
            <a:lvl3pPr>
              <a:buClr>
                <a:srgbClr val="330072"/>
              </a:buClr>
              <a:defRPr/>
            </a:lvl3pPr>
            <a:lvl4pPr>
              <a:buClr>
                <a:srgbClr val="330072"/>
              </a:buClr>
              <a:defRPr/>
            </a:lvl4pPr>
            <a:lvl5pPr>
              <a:buClr>
                <a:srgbClr val="330072"/>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6961437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Aspirational">
    <p:spTree>
      <p:nvGrpSpPr>
        <p:cNvPr id="1" name=""/>
        <p:cNvGrpSpPr/>
        <p:nvPr/>
      </p:nvGrpSpPr>
      <p:grpSpPr>
        <a:xfrm>
          <a:off x="0" y="0"/>
          <a:ext cx="0" cy="0"/>
          <a:chOff x="0" y="0"/>
          <a:chExt cx="0" cy="0"/>
        </a:xfrm>
      </p:grpSpPr>
      <p:cxnSp>
        <p:nvCxnSpPr>
          <p:cNvPr id="7" name="Straight Connector 6"/>
          <p:cNvCxnSpPr/>
          <p:nvPr userDrawn="1"/>
        </p:nvCxnSpPr>
        <p:spPr>
          <a:xfrm>
            <a:off x="5231904" y="1799909"/>
            <a:ext cx="0" cy="3840000"/>
          </a:xfrm>
          <a:prstGeom prst="line">
            <a:avLst/>
          </a:prstGeom>
          <a:ln>
            <a:solidFill>
              <a:srgbClr val="78BE20"/>
            </a:solidFill>
            <a:prstDash val="sysDash"/>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5496535" y="3005631"/>
            <a:ext cx="4439893" cy="6462090"/>
          </a:xfrm>
          <a:prstGeom prst="rect">
            <a:avLst/>
          </a:prstGeom>
          <a:noFill/>
        </p:spPr>
        <p:txBody>
          <a:bodyPr wrap="square" rtlCol="0">
            <a:spAutoFit/>
          </a:bodyPr>
          <a:lstStyle/>
          <a:p>
            <a:r>
              <a:rPr lang="en-GB" sz="3763" dirty="0">
                <a:solidFill>
                  <a:schemeClr val="tx1">
                    <a:lumMod val="75000"/>
                    <a:lumOff val="25000"/>
                  </a:schemeClr>
                </a:solidFill>
                <a:latin typeface="Arial" panose="020B0604020202020204" pitchFamily="34" charset="0"/>
                <a:cs typeface="Arial" panose="020B0604020202020204" pitchFamily="34" charset="0"/>
              </a:rPr>
              <a:t>We feel empowered and we empower our patients. We strive to improve. Our focus is on research and generating ideas and innovations. We’re open, transparent and we </a:t>
            </a:r>
            <a:br>
              <a:rPr lang="en-GB" sz="3763" dirty="0">
                <a:solidFill>
                  <a:schemeClr val="tx1">
                    <a:lumMod val="75000"/>
                    <a:lumOff val="25000"/>
                  </a:schemeClr>
                </a:solidFill>
                <a:latin typeface="Arial" panose="020B0604020202020204" pitchFamily="34" charset="0"/>
                <a:cs typeface="Arial" panose="020B0604020202020204" pitchFamily="34" charset="0"/>
              </a:rPr>
            </a:br>
            <a:r>
              <a:rPr lang="en-GB" sz="3763" dirty="0">
                <a:solidFill>
                  <a:schemeClr val="tx1">
                    <a:lumMod val="75000"/>
                    <a:lumOff val="25000"/>
                  </a:schemeClr>
                </a:solidFill>
                <a:latin typeface="Arial" panose="020B0604020202020204" pitchFamily="34" charset="0"/>
                <a:cs typeface="Arial" panose="020B0604020202020204" pitchFamily="34" charset="0"/>
              </a:rPr>
              <a:t>think creatively.</a:t>
            </a:r>
          </a:p>
        </p:txBody>
      </p:sp>
      <p:sp>
        <p:nvSpPr>
          <p:cNvPr id="11" name="TextBox 10"/>
          <p:cNvSpPr txBox="1"/>
          <p:nvPr userDrawn="1"/>
        </p:nvSpPr>
        <p:spPr>
          <a:xfrm>
            <a:off x="5519937" y="1700813"/>
            <a:ext cx="3744416" cy="584775"/>
          </a:xfrm>
          <a:prstGeom prst="rect">
            <a:avLst/>
          </a:prstGeom>
          <a:noFill/>
        </p:spPr>
        <p:txBody>
          <a:bodyPr wrap="square" rtlCol="0">
            <a:spAutoFit/>
          </a:bodyPr>
          <a:lstStyle/>
          <a:p>
            <a:pPr>
              <a:spcAft>
                <a:spcPts val="3200"/>
              </a:spcAft>
            </a:pPr>
            <a:r>
              <a:rPr lang="en-GB" sz="3200" b="1" dirty="0">
                <a:solidFill>
                  <a:srgbClr val="005EB8"/>
                </a:solidFill>
                <a:latin typeface="+mj-lt"/>
              </a:rPr>
              <a:t>Our values</a:t>
            </a:r>
          </a:p>
        </p:txBody>
      </p:sp>
      <p:pic>
        <p:nvPicPr>
          <p:cNvPr id="12"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60267" y="1895201"/>
            <a:ext cx="2787444" cy="3648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615952" y="2262054"/>
            <a:ext cx="3336969" cy="566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4165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Aspirational content v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78BE20"/>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27384" y="2756926"/>
            <a:ext cx="11329257" cy="3192356"/>
          </a:xfrm>
        </p:spPr>
        <p:txBody>
          <a:bodyPr/>
          <a:lstStyle>
            <a:lvl1pPr>
              <a:buClr>
                <a:srgbClr val="78BE20"/>
              </a:buClr>
              <a:defRPr/>
            </a:lvl1pPr>
            <a:lvl2pPr>
              <a:buClr>
                <a:srgbClr val="78BE20"/>
              </a:buClr>
              <a:defRPr/>
            </a:lvl2pPr>
            <a:lvl3pPr>
              <a:buClr>
                <a:srgbClr val="78BE20"/>
              </a:buClr>
              <a:defRPr/>
            </a:lvl3pPr>
            <a:lvl4pPr>
              <a:buClr>
                <a:srgbClr val="78BE20"/>
              </a:buClr>
              <a:defRPr/>
            </a:lvl4pPr>
            <a:lvl5pPr>
              <a:buClr>
                <a:srgbClr val="78BE20"/>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4014902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Responsive">
    <p:spTree>
      <p:nvGrpSpPr>
        <p:cNvPr id="1" name=""/>
        <p:cNvGrpSpPr/>
        <p:nvPr/>
      </p:nvGrpSpPr>
      <p:grpSpPr>
        <a:xfrm>
          <a:off x="0" y="0"/>
          <a:ext cx="0" cy="0"/>
          <a:chOff x="0" y="0"/>
          <a:chExt cx="0" cy="0"/>
        </a:xfrm>
      </p:grpSpPr>
      <p:cxnSp>
        <p:nvCxnSpPr>
          <p:cNvPr id="15" name="Straight Connector 14"/>
          <p:cNvCxnSpPr/>
          <p:nvPr userDrawn="1"/>
        </p:nvCxnSpPr>
        <p:spPr>
          <a:xfrm>
            <a:off x="5615947" y="1420603"/>
            <a:ext cx="0" cy="3840000"/>
          </a:xfrm>
          <a:prstGeom prst="line">
            <a:avLst/>
          </a:prstGeom>
          <a:ln>
            <a:solidFill>
              <a:srgbClr val="AE2573"/>
            </a:solidFill>
            <a:prstDash val="sysDash"/>
          </a:ln>
        </p:spPr>
        <p:style>
          <a:lnRef idx="1">
            <a:schemeClr val="accent1"/>
          </a:lnRef>
          <a:fillRef idx="0">
            <a:schemeClr val="accent1"/>
          </a:fillRef>
          <a:effectRef idx="0">
            <a:schemeClr val="accent1"/>
          </a:effectRef>
          <a:fontRef idx="minor">
            <a:schemeClr val="tx1"/>
          </a:fontRef>
        </p:style>
      </p:cxnSp>
      <p:sp>
        <p:nvSpPr>
          <p:cNvPr id="16" name="TextBox 15"/>
          <p:cNvSpPr txBox="1"/>
          <p:nvPr userDrawn="1"/>
        </p:nvSpPr>
        <p:spPr>
          <a:xfrm>
            <a:off x="5903984" y="3005631"/>
            <a:ext cx="5856651" cy="2987677"/>
          </a:xfrm>
          <a:prstGeom prst="rect">
            <a:avLst/>
          </a:prstGeom>
          <a:noFill/>
        </p:spPr>
        <p:txBody>
          <a:bodyPr wrap="square" rtlCol="0">
            <a:spAutoFit/>
          </a:bodyPr>
          <a:lstStyle/>
          <a:p>
            <a:r>
              <a:rPr lang="en-GB" sz="3763" dirty="0">
                <a:solidFill>
                  <a:schemeClr val="tx1">
                    <a:lumMod val="75000"/>
                    <a:lumOff val="25000"/>
                  </a:schemeClr>
                </a:solidFill>
                <a:latin typeface="Arial" panose="020B0604020202020204" pitchFamily="34" charset="0"/>
                <a:cs typeface="Arial" panose="020B0604020202020204" pitchFamily="34" charset="0"/>
              </a:rPr>
              <a:t>We listen. We act. We</a:t>
            </a:r>
          </a:p>
          <a:p>
            <a:r>
              <a:rPr lang="en-GB" sz="3763" dirty="0">
                <a:solidFill>
                  <a:schemeClr val="tx1">
                    <a:lumMod val="75000"/>
                    <a:lumOff val="25000"/>
                  </a:schemeClr>
                </a:solidFill>
                <a:latin typeface="Arial" panose="020B0604020202020204" pitchFamily="34" charset="0"/>
                <a:cs typeface="Arial" panose="020B0604020202020204" pitchFamily="34" charset="0"/>
              </a:rPr>
              <a:t>communicate clearly.</a:t>
            </a:r>
          </a:p>
          <a:p>
            <a:r>
              <a:rPr lang="en-GB" sz="3763" dirty="0">
                <a:solidFill>
                  <a:schemeClr val="tx1">
                    <a:lumMod val="75000"/>
                    <a:lumOff val="25000"/>
                  </a:schemeClr>
                </a:solidFill>
                <a:latin typeface="Arial" panose="020B0604020202020204" pitchFamily="34" charset="0"/>
                <a:cs typeface="Arial" panose="020B0604020202020204" pitchFamily="34" charset="0"/>
              </a:rPr>
              <a:t>We do what we say we</a:t>
            </a:r>
          </a:p>
          <a:p>
            <a:r>
              <a:rPr lang="en-GB" sz="3763" dirty="0">
                <a:solidFill>
                  <a:schemeClr val="tx1">
                    <a:lumMod val="75000"/>
                    <a:lumOff val="25000"/>
                  </a:schemeClr>
                </a:solidFill>
                <a:latin typeface="Arial" panose="020B0604020202020204" pitchFamily="34" charset="0"/>
                <a:cs typeface="Arial" panose="020B0604020202020204" pitchFamily="34" charset="0"/>
              </a:rPr>
              <a:t>will. We take account of</a:t>
            </a:r>
          </a:p>
          <a:p>
            <a:r>
              <a:rPr lang="en-GB" sz="3763" dirty="0">
                <a:solidFill>
                  <a:schemeClr val="tx1">
                    <a:lumMod val="75000"/>
                    <a:lumOff val="25000"/>
                  </a:schemeClr>
                </a:solidFill>
                <a:latin typeface="Arial" panose="020B0604020202020204" pitchFamily="34" charset="0"/>
                <a:cs typeface="Arial" panose="020B0604020202020204" pitchFamily="34" charset="0"/>
              </a:rPr>
              <a:t>the</a:t>
            </a:r>
            <a:r>
              <a:rPr lang="en-GB" sz="3763" baseline="0" dirty="0">
                <a:solidFill>
                  <a:schemeClr val="tx1">
                    <a:lumMod val="75000"/>
                    <a:lumOff val="25000"/>
                  </a:schemeClr>
                </a:solidFill>
                <a:latin typeface="Arial" panose="020B0604020202020204" pitchFamily="34" charset="0"/>
                <a:cs typeface="Arial" panose="020B0604020202020204" pitchFamily="34" charset="0"/>
              </a:rPr>
              <a:t> </a:t>
            </a:r>
            <a:r>
              <a:rPr lang="en-GB" sz="3763" dirty="0">
                <a:solidFill>
                  <a:schemeClr val="tx1">
                    <a:lumMod val="75000"/>
                    <a:lumOff val="25000"/>
                  </a:schemeClr>
                </a:solidFill>
                <a:latin typeface="Arial" panose="020B0604020202020204" pitchFamily="34" charset="0"/>
                <a:cs typeface="Arial" panose="020B0604020202020204" pitchFamily="34" charset="0"/>
              </a:rPr>
              <a:t>opinions of others.</a:t>
            </a:r>
          </a:p>
        </p:txBody>
      </p:sp>
      <p:sp>
        <p:nvSpPr>
          <p:cNvPr id="19" name="TextBox 18"/>
          <p:cNvSpPr txBox="1"/>
          <p:nvPr userDrawn="1"/>
        </p:nvSpPr>
        <p:spPr>
          <a:xfrm>
            <a:off x="5903980" y="1700813"/>
            <a:ext cx="2784309" cy="584775"/>
          </a:xfrm>
          <a:prstGeom prst="rect">
            <a:avLst/>
          </a:prstGeom>
          <a:noFill/>
        </p:spPr>
        <p:txBody>
          <a:bodyPr wrap="square" rtlCol="0">
            <a:spAutoFit/>
          </a:bodyPr>
          <a:lstStyle/>
          <a:p>
            <a:pPr>
              <a:spcAft>
                <a:spcPts val="3200"/>
              </a:spcAft>
            </a:pPr>
            <a:r>
              <a:rPr lang="en-GB" sz="3200" b="1" dirty="0">
                <a:solidFill>
                  <a:srgbClr val="005EB8"/>
                </a:solidFill>
                <a:latin typeface="+mj-lt"/>
              </a:rPr>
              <a:t>Our values</a:t>
            </a: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459445" y="1425139"/>
            <a:ext cx="2676448" cy="3852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052475" y="2228041"/>
            <a:ext cx="3053669" cy="566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28381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Responsive content v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AE2573"/>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27381" y="2756926"/>
            <a:ext cx="11329259" cy="3192356"/>
          </a:xfrm>
        </p:spPr>
        <p:txBody>
          <a:bodyPr/>
          <a:lstStyle>
            <a:lvl1pPr>
              <a:buClr>
                <a:srgbClr val="AE2573"/>
              </a:buClr>
              <a:defRPr/>
            </a:lvl1pPr>
            <a:lvl2pPr>
              <a:buClr>
                <a:srgbClr val="AE2573"/>
              </a:buClr>
              <a:defRPr/>
            </a:lvl2pPr>
            <a:lvl3pPr>
              <a:buClr>
                <a:srgbClr val="AE2573"/>
              </a:buClr>
              <a:defRPr/>
            </a:lvl3pPr>
            <a:lvl4pPr>
              <a:buClr>
                <a:srgbClr val="AE2573"/>
              </a:buClr>
              <a:defRPr/>
            </a:lvl4pPr>
            <a:lvl5pPr>
              <a:buClr>
                <a:srgbClr val="AE2573"/>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4010632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Excellence">
    <p:spTree>
      <p:nvGrpSpPr>
        <p:cNvPr id="1" name=""/>
        <p:cNvGrpSpPr/>
        <p:nvPr/>
      </p:nvGrpSpPr>
      <p:grpSpPr>
        <a:xfrm>
          <a:off x="0" y="0"/>
          <a:ext cx="0" cy="0"/>
          <a:chOff x="0" y="0"/>
          <a:chExt cx="0" cy="0"/>
        </a:xfrm>
      </p:grpSpPr>
      <p:sp>
        <p:nvSpPr>
          <p:cNvPr id="7" name="TextBox 6"/>
          <p:cNvSpPr txBox="1"/>
          <p:nvPr userDrawn="1"/>
        </p:nvSpPr>
        <p:spPr>
          <a:xfrm>
            <a:off x="5807968" y="3005630"/>
            <a:ext cx="4608512" cy="4145815"/>
          </a:xfrm>
          <a:prstGeom prst="rect">
            <a:avLst/>
          </a:prstGeom>
          <a:noFill/>
        </p:spPr>
        <p:txBody>
          <a:bodyPr wrap="square" rtlCol="0">
            <a:spAutoFit/>
          </a:bodyPr>
          <a:lstStyle/>
          <a:p>
            <a:r>
              <a:rPr lang="en-GB" sz="3763" dirty="0">
                <a:solidFill>
                  <a:schemeClr val="tx1">
                    <a:lumMod val="75000"/>
                    <a:lumOff val="25000"/>
                  </a:schemeClr>
                </a:solidFill>
                <a:latin typeface="Arial" panose="020B0604020202020204" pitchFamily="34" charset="0"/>
                <a:cs typeface="Arial" panose="020B0604020202020204" pitchFamily="34" charset="0"/>
              </a:rPr>
              <a:t>We strive to deliver the best care we can. We grow a culture of excellence in our teams. We challenge complacency.</a:t>
            </a:r>
          </a:p>
        </p:txBody>
      </p:sp>
      <p:cxnSp>
        <p:nvCxnSpPr>
          <p:cNvPr id="9" name="Straight Connector 8"/>
          <p:cNvCxnSpPr/>
          <p:nvPr userDrawn="1"/>
        </p:nvCxnSpPr>
        <p:spPr>
          <a:xfrm>
            <a:off x="5519933" y="1345043"/>
            <a:ext cx="0" cy="3840000"/>
          </a:xfrm>
          <a:prstGeom prst="line">
            <a:avLst/>
          </a:prstGeom>
          <a:ln>
            <a:solidFill>
              <a:srgbClr val="41B6E6"/>
            </a:solidFill>
            <a:prstDash val="sysDash"/>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5807967" y="1700813"/>
            <a:ext cx="3744416" cy="584775"/>
          </a:xfrm>
          <a:prstGeom prst="rect">
            <a:avLst/>
          </a:prstGeom>
          <a:noFill/>
        </p:spPr>
        <p:txBody>
          <a:bodyPr wrap="square" rtlCol="0">
            <a:spAutoFit/>
          </a:bodyPr>
          <a:lstStyle/>
          <a:p>
            <a:pPr>
              <a:spcAft>
                <a:spcPts val="3200"/>
              </a:spcAft>
            </a:pPr>
            <a:r>
              <a:rPr lang="en-GB" sz="3200" b="1" dirty="0">
                <a:solidFill>
                  <a:srgbClr val="005EB8"/>
                </a:solidFill>
                <a:latin typeface="+mj-lt"/>
              </a:rPr>
              <a:t>Our values</a:t>
            </a:r>
          </a:p>
        </p:txBody>
      </p:sp>
      <p:pic>
        <p:nvPicPr>
          <p:cNvPr id="12"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61932" y="1700810"/>
            <a:ext cx="3102169" cy="3166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951970" y="2237416"/>
            <a:ext cx="2402316" cy="443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96920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Excellence content v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41B6E6"/>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27384" y="2756926"/>
            <a:ext cx="11329257" cy="3192356"/>
          </a:xfrm>
        </p:spPr>
        <p:txBody>
          <a:bodyPr/>
          <a:lstStyle>
            <a:lvl1pPr>
              <a:buClr>
                <a:srgbClr val="41B6E6"/>
              </a:buClr>
              <a:defRPr/>
            </a:lvl1pPr>
            <a:lvl2pPr>
              <a:buClr>
                <a:srgbClr val="41B6E6"/>
              </a:buClr>
              <a:defRPr/>
            </a:lvl2pPr>
            <a:lvl3pPr>
              <a:buClr>
                <a:srgbClr val="41B6E6"/>
              </a:buClr>
              <a:defRPr/>
            </a:lvl3pPr>
            <a:lvl4pPr>
              <a:buClr>
                <a:srgbClr val="41B6E6"/>
              </a:buClr>
              <a:defRPr/>
            </a:lvl4pPr>
            <a:lvl5pPr>
              <a:buClr>
                <a:srgbClr val="41B6E6"/>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905394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7384" y="1796819"/>
            <a:ext cx="11329257" cy="792088"/>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527384" y="2660917"/>
            <a:ext cx="11329257" cy="323787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8290216" y="0"/>
            <a:ext cx="3901784" cy="1680000"/>
          </a:xfrm>
          <a:prstGeom prst="rect">
            <a:avLst/>
          </a:prstGeom>
        </p:spPr>
      </p:pic>
      <p:pic>
        <p:nvPicPr>
          <p:cNvPr id="7" name="Picture 6"/>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144526" y="5733256"/>
            <a:ext cx="1901932" cy="1344000"/>
          </a:xfrm>
          <a:prstGeom prst="rect">
            <a:avLst/>
          </a:prstGeom>
        </p:spPr>
      </p:pic>
    </p:spTree>
    <p:extLst>
      <p:ext uri="{BB962C8B-B14F-4D97-AF65-F5344CB8AC3E}">
        <p14:creationId xmlns:p14="http://schemas.microsoft.com/office/powerpoint/2010/main" val="31720690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hf hdr="0" ftr="0" dt="0"/>
  <p:txStyles>
    <p:titleStyle>
      <a:lvl1pPr algn="l" defTabSz="1219140" rtl="0" eaLnBrk="1" latinLnBrk="0" hangingPunct="1">
        <a:spcBef>
          <a:spcPct val="0"/>
        </a:spcBef>
        <a:buNone/>
        <a:defRPr sz="4000" b="1" kern="1200">
          <a:solidFill>
            <a:srgbClr val="005EB8"/>
          </a:solidFill>
          <a:latin typeface="Arial" panose="020B0604020202020204" pitchFamily="34" charset="0"/>
          <a:ea typeface="+mj-ea"/>
          <a:cs typeface="Arial" panose="020B0604020202020204" pitchFamily="34" charset="0"/>
        </a:defRPr>
      </a:lvl1pPr>
    </p:titleStyle>
    <p:bodyStyle>
      <a:lvl1pPr marL="457178" indent="-457178" algn="l" defTabSz="1219140" rtl="0" eaLnBrk="1" latinLnBrk="0" hangingPunct="1">
        <a:spcBef>
          <a:spcPct val="20000"/>
        </a:spcBef>
        <a:buClr>
          <a:srgbClr val="005EB8"/>
        </a:buClr>
        <a:buSzPct val="110000"/>
        <a:buFont typeface="Wingdings 2" panose="05020102010507070707" pitchFamily="18" charset="2"/>
        <a:buChar char=""/>
        <a:defRPr sz="2667" kern="1200">
          <a:solidFill>
            <a:schemeClr val="tx1"/>
          </a:solidFill>
          <a:latin typeface="Arial" panose="020B0604020202020204" pitchFamily="34" charset="0"/>
          <a:ea typeface="+mn-ea"/>
          <a:cs typeface="Arial" panose="020B0604020202020204" pitchFamily="34" charset="0"/>
        </a:defRPr>
      </a:lvl1pPr>
      <a:lvl2pPr marL="990550" indent="-380981" algn="l" defTabSz="1219140" rtl="0" eaLnBrk="1" latinLnBrk="0" hangingPunct="1">
        <a:spcBef>
          <a:spcPct val="20000"/>
        </a:spcBef>
        <a:buClr>
          <a:srgbClr val="005EB8"/>
        </a:buClr>
        <a:buSzPct val="110000"/>
        <a:buFont typeface="Wingdings 2" panose="05020102010507070707" pitchFamily="18" charset="2"/>
        <a:buChar char=""/>
        <a:defRPr sz="2667" kern="1200">
          <a:solidFill>
            <a:schemeClr val="tx1"/>
          </a:solidFill>
          <a:latin typeface="Arial" panose="020B0604020202020204" pitchFamily="34" charset="0"/>
          <a:ea typeface="+mn-ea"/>
          <a:cs typeface="Arial" panose="020B0604020202020204" pitchFamily="34" charset="0"/>
        </a:defRPr>
      </a:lvl2pPr>
      <a:lvl3pPr marL="1523925" indent="-304784" algn="l" defTabSz="1219140" rtl="0" eaLnBrk="1" latinLnBrk="0" hangingPunct="1">
        <a:spcBef>
          <a:spcPct val="20000"/>
        </a:spcBef>
        <a:buClr>
          <a:srgbClr val="005EB8"/>
        </a:buClr>
        <a:buSzPct val="110000"/>
        <a:buFont typeface="Wingdings 2" panose="05020102010507070707" pitchFamily="18" charset="2"/>
        <a:buChar char=""/>
        <a:defRPr sz="2667" kern="1200">
          <a:solidFill>
            <a:schemeClr val="tx1"/>
          </a:solidFill>
          <a:latin typeface="Arial" panose="020B0604020202020204" pitchFamily="34" charset="0"/>
          <a:ea typeface="+mn-ea"/>
          <a:cs typeface="Arial" panose="020B0604020202020204" pitchFamily="34" charset="0"/>
        </a:defRPr>
      </a:lvl3pPr>
      <a:lvl4pPr marL="2133493" indent="-304784" algn="l" defTabSz="1219140" rtl="0" eaLnBrk="1" latinLnBrk="0" hangingPunct="1">
        <a:spcBef>
          <a:spcPct val="20000"/>
        </a:spcBef>
        <a:buClr>
          <a:srgbClr val="005EB8"/>
        </a:buClr>
        <a:buSzPct val="110000"/>
        <a:buFont typeface="Wingdings 2" panose="05020102010507070707" pitchFamily="18" charset="2"/>
        <a:buChar char=""/>
        <a:defRPr sz="2667" kern="1200">
          <a:solidFill>
            <a:schemeClr val="tx1"/>
          </a:solidFill>
          <a:latin typeface="Arial" panose="020B0604020202020204" pitchFamily="34" charset="0"/>
          <a:ea typeface="+mn-ea"/>
          <a:cs typeface="Arial" panose="020B0604020202020204" pitchFamily="34" charset="0"/>
        </a:defRPr>
      </a:lvl4pPr>
      <a:lvl5pPr marL="2743062" indent="-304784" algn="l" defTabSz="1219140" rtl="0" eaLnBrk="1" latinLnBrk="0" hangingPunct="1">
        <a:spcBef>
          <a:spcPct val="20000"/>
        </a:spcBef>
        <a:buClr>
          <a:srgbClr val="005EB8"/>
        </a:buClr>
        <a:buSzPct val="110000"/>
        <a:buFont typeface="Wingdings 2" panose="05020102010507070707" pitchFamily="18" charset="2"/>
        <a:buChar char=""/>
        <a:defRPr sz="2667" kern="1200">
          <a:solidFill>
            <a:schemeClr val="tx1"/>
          </a:solidFill>
          <a:latin typeface="Arial" panose="020B0604020202020204" pitchFamily="34" charset="0"/>
          <a:ea typeface="+mn-ea"/>
          <a:cs typeface="Arial" panose="020B0604020202020204" pitchFamily="34" charset="0"/>
        </a:defRPr>
      </a:lvl5pPr>
      <a:lvl6pPr marL="3352632" indent="-304784" algn="l" defTabSz="121914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D8E518-D48B-494A-B973-2DF8E68E80D5}"/>
              </a:ext>
            </a:extLst>
          </p:cNvPr>
          <p:cNvSpPr/>
          <p:nvPr/>
        </p:nvSpPr>
        <p:spPr>
          <a:xfrm>
            <a:off x="4655841" y="1689664"/>
            <a:ext cx="7392819" cy="2856547"/>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defTabSz="1219034"/>
            <a:r>
              <a:rPr lang="en-GB" sz="1200" b="1" dirty="0">
                <a:solidFill>
                  <a:schemeClr val="tx1"/>
                </a:solidFill>
                <a:latin typeface="Calibri"/>
              </a:rPr>
              <a:t>Tests of change</a:t>
            </a:r>
            <a:r>
              <a:rPr lang="en-GB" sz="1200" b="1" dirty="0">
                <a:solidFill>
                  <a:prstClr val="black"/>
                </a:solidFill>
                <a:latin typeface="Calibri"/>
              </a:rPr>
              <a:t>:</a:t>
            </a:r>
          </a:p>
          <a:p>
            <a:pPr defTabSz="1219034"/>
            <a:r>
              <a:rPr lang="en-GB" sz="1200" i="1" dirty="0">
                <a:solidFill>
                  <a:prstClr val="black"/>
                </a:solidFill>
              </a:rPr>
              <a:t>How did you plan and test out your changes? How did you engage the team / patients?</a:t>
            </a:r>
          </a:p>
          <a:p>
            <a:pPr defTabSz="1219034"/>
            <a:endParaRPr lang="en-GB" sz="1200" b="1" dirty="0">
              <a:solidFill>
                <a:prstClr val="black"/>
              </a:solidFill>
              <a:latin typeface="Calibri"/>
            </a:endParaRPr>
          </a:p>
          <a:p>
            <a:pPr defTabSz="1219034"/>
            <a:endParaRPr lang="en-GB" sz="1200" b="1" dirty="0">
              <a:solidFill>
                <a:prstClr val="black"/>
              </a:solidFill>
              <a:latin typeface="Calibri"/>
            </a:endParaRPr>
          </a:p>
          <a:p>
            <a:pPr defTabSz="1219034"/>
            <a:endParaRPr lang="en-GB" sz="1200" b="1" dirty="0">
              <a:solidFill>
                <a:prstClr val="black"/>
              </a:solidFill>
              <a:latin typeface="Calibri"/>
            </a:endParaRPr>
          </a:p>
          <a:p>
            <a:pPr marL="122456" indent="-122456" defTabSz="1219034">
              <a:buFont typeface="Arial" panose="020B0604020202020204" pitchFamily="34" charset="0"/>
              <a:buChar char="•"/>
              <a:defRPr/>
            </a:pPr>
            <a:endParaRPr lang="en-GB" sz="1200" b="1" dirty="0">
              <a:solidFill>
                <a:prstClr val="black"/>
              </a:solidFill>
              <a:latin typeface="Calibri"/>
              <a:cs typeface="Arial" panose="020B0604020202020204" pitchFamily="34" charset="0"/>
            </a:endParaRPr>
          </a:p>
          <a:p>
            <a:pPr defTabSz="1219034">
              <a:defRPr/>
            </a:pPr>
            <a:endParaRPr lang="en-GB" sz="1200" dirty="0">
              <a:solidFill>
                <a:prstClr val="black"/>
              </a:solidFill>
              <a:highlight>
                <a:srgbClr val="FFFF00"/>
              </a:highlight>
              <a:latin typeface="Calibri"/>
              <a:cs typeface="Arial" panose="020B0604020202020204" pitchFamily="34" charset="0"/>
            </a:endParaRPr>
          </a:p>
        </p:txBody>
      </p:sp>
      <p:sp>
        <p:nvSpPr>
          <p:cNvPr id="5" name="Rectangle 4">
            <a:extLst>
              <a:ext uri="{FF2B5EF4-FFF2-40B4-BE49-F238E27FC236}">
                <a16:creationId xmlns:a16="http://schemas.microsoft.com/office/drawing/2014/main" id="{D1E3EE97-7796-497C-BC39-AF4ABAFB40FC}"/>
              </a:ext>
            </a:extLst>
          </p:cNvPr>
          <p:cNvSpPr/>
          <p:nvPr/>
        </p:nvSpPr>
        <p:spPr>
          <a:xfrm>
            <a:off x="143339" y="705959"/>
            <a:ext cx="8263543" cy="909415"/>
          </a:xfrm>
          <a:prstGeom prst="rect">
            <a:avLst/>
          </a:prstGeom>
          <a:ln>
            <a:solidFill>
              <a:schemeClr val="accent6">
                <a:lumMod val="50000"/>
              </a:schemeClr>
            </a:solidFill>
          </a:ln>
        </p:spPr>
        <p:style>
          <a:lnRef idx="2">
            <a:schemeClr val="dk1"/>
          </a:lnRef>
          <a:fillRef idx="1">
            <a:schemeClr val="lt1"/>
          </a:fillRef>
          <a:effectRef idx="0">
            <a:schemeClr val="dk1"/>
          </a:effectRef>
          <a:fontRef idx="minor">
            <a:schemeClr val="dk1"/>
          </a:fontRef>
        </p:style>
        <p:txBody>
          <a:bodyPr rtlCol="0" anchor="t"/>
          <a:lstStyle/>
          <a:p>
            <a:pPr defTabSz="1219034">
              <a:spcAft>
                <a:spcPts val="300"/>
              </a:spcAft>
            </a:pPr>
            <a:r>
              <a:rPr lang="en-GB" sz="1200" b="1" dirty="0">
                <a:solidFill>
                  <a:prstClr val="black"/>
                </a:solidFill>
                <a:latin typeface="Calibri"/>
              </a:rPr>
              <a:t>Problem statement</a:t>
            </a:r>
            <a:r>
              <a:rPr lang="en-GB" sz="1200" dirty="0">
                <a:solidFill>
                  <a:prstClr val="black"/>
                </a:solidFill>
                <a:latin typeface="Calibri"/>
              </a:rPr>
              <a:t>:</a:t>
            </a:r>
          </a:p>
          <a:p>
            <a:pPr defTabSz="1219034">
              <a:spcAft>
                <a:spcPts val="300"/>
              </a:spcAft>
            </a:pPr>
            <a:r>
              <a:rPr lang="en-GB" sz="1200" i="1" dirty="0">
                <a:solidFill>
                  <a:prstClr val="black"/>
                </a:solidFill>
                <a:latin typeface="Calibri"/>
              </a:rPr>
              <a:t>You should explain what trigger (case, data, event) led you to look at this area, comment on the impact of this on patients and review the guidance or evidence relevant to the area</a:t>
            </a:r>
          </a:p>
        </p:txBody>
      </p:sp>
      <p:sp>
        <p:nvSpPr>
          <p:cNvPr id="6" name="Rectangle 5">
            <a:extLst>
              <a:ext uri="{FF2B5EF4-FFF2-40B4-BE49-F238E27FC236}">
                <a16:creationId xmlns:a16="http://schemas.microsoft.com/office/drawing/2014/main" id="{4FF468F6-E39C-4B28-9301-7BB6C7DC83E9}"/>
              </a:ext>
            </a:extLst>
          </p:cNvPr>
          <p:cNvSpPr/>
          <p:nvPr/>
        </p:nvSpPr>
        <p:spPr>
          <a:xfrm>
            <a:off x="8528180" y="705959"/>
            <a:ext cx="3466332" cy="909415"/>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defTabSz="1219034">
              <a:spcAft>
                <a:spcPts val="300"/>
              </a:spcAft>
            </a:pPr>
            <a:r>
              <a:rPr lang="en-GB" sz="1200" b="1" dirty="0">
                <a:solidFill>
                  <a:schemeClr val="tx1"/>
                </a:solidFill>
                <a:latin typeface="Calibri"/>
              </a:rPr>
              <a:t>SMART aim</a:t>
            </a:r>
            <a:r>
              <a:rPr lang="en-GB" sz="1200" dirty="0">
                <a:solidFill>
                  <a:prstClr val="black"/>
                </a:solidFill>
                <a:latin typeface="Calibri"/>
              </a:rPr>
              <a:t>:</a:t>
            </a:r>
          </a:p>
          <a:p>
            <a:pPr defTabSz="1219034"/>
            <a:r>
              <a:rPr lang="en-GB" sz="1200" i="1" dirty="0">
                <a:solidFill>
                  <a:prstClr val="black"/>
                </a:solidFill>
                <a:latin typeface="Calibri"/>
              </a:rPr>
              <a:t>What are you trying to accomplish?</a:t>
            </a:r>
          </a:p>
          <a:p>
            <a:pPr defTabSz="1219034"/>
            <a:r>
              <a:rPr lang="en-GB" sz="1200" i="1" dirty="0">
                <a:solidFill>
                  <a:prstClr val="black"/>
                </a:solidFill>
                <a:latin typeface="Calibri"/>
              </a:rPr>
              <a:t>How good? By when?</a:t>
            </a:r>
          </a:p>
        </p:txBody>
      </p:sp>
      <p:sp>
        <p:nvSpPr>
          <p:cNvPr id="9" name="Rectangle 8">
            <a:extLst>
              <a:ext uri="{FF2B5EF4-FFF2-40B4-BE49-F238E27FC236}">
                <a16:creationId xmlns:a16="http://schemas.microsoft.com/office/drawing/2014/main" id="{4FB4E732-80DC-4320-A73F-05AA32471FC8}"/>
              </a:ext>
            </a:extLst>
          </p:cNvPr>
          <p:cNvSpPr/>
          <p:nvPr/>
        </p:nvSpPr>
        <p:spPr>
          <a:xfrm>
            <a:off x="143341" y="1700532"/>
            <a:ext cx="4380952" cy="1643309"/>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defTabSz="1219034">
              <a:spcAft>
                <a:spcPts val="300"/>
              </a:spcAft>
            </a:pPr>
            <a:r>
              <a:rPr lang="en-GB" sz="1200" b="1" dirty="0">
                <a:solidFill>
                  <a:schemeClr val="tx1"/>
                </a:solidFill>
                <a:latin typeface="Calibri"/>
              </a:rPr>
              <a:t>Measures to track improvement:</a:t>
            </a:r>
          </a:p>
          <a:p>
            <a:r>
              <a:rPr lang="en-GB" sz="1200" i="1" dirty="0"/>
              <a:t>Describe what baseline data or information you gathered.</a:t>
            </a:r>
          </a:p>
          <a:p>
            <a:r>
              <a:rPr lang="en-GB" sz="1200" i="1" dirty="0"/>
              <a:t>Explain how you understood the current position to decide that improvements were needed.</a:t>
            </a:r>
          </a:p>
          <a:p>
            <a:r>
              <a:rPr lang="en-GB" sz="1200" dirty="0"/>
              <a:t> </a:t>
            </a:r>
          </a:p>
          <a:p>
            <a:endParaRPr lang="en-GB" sz="1200" dirty="0"/>
          </a:p>
          <a:p>
            <a:pPr defTabSz="1219034"/>
            <a:endParaRPr lang="en-GB" sz="1200" b="1" dirty="0">
              <a:solidFill>
                <a:schemeClr val="tx1"/>
              </a:solidFill>
              <a:latin typeface="Calibri"/>
            </a:endParaRPr>
          </a:p>
          <a:p>
            <a:pPr defTabSz="1219034"/>
            <a:endParaRPr lang="en-GB" sz="1200" i="1" dirty="0">
              <a:solidFill>
                <a:srgbClr val="000000"/>
              </a:solidFill>
              <a:effectLst/>
              <a:latin typeface="Lato" panose="020F0502020204030203" pitchFamily="34" charset="0"/>
              <a:ea typeface="MS PGothic" panose="020B0600070205080204" pitchFamily="34" charset="-128"/>
              <a:cs typeface="Lato" panose="020F0502020204030203" pitchFamily="34" charset="0"/>
            </a:endParaRPr>
          </a:p>
          <a:p>
            <a:pPr defTabSz="1219034"/>
            <a:endParaRPr lang="en-GB" sz="1200" b="1" dirty="0">
              <a:solidFill>
                <a:schemeClr val="tx1"/>
              </a:solidFill>
              <a:latin typeface="Calibri"/>
            </a:endParaRPr>
          </a:p>
          <a:p>
            <a:pPr defTabSz="1219034"/>
            <a:endParaRPr lang="en-GB" sz="1200" b="1" dirty="0">
              <a:solidFill>
                <a:prstClr val="black"/>
              </a:solidFill>
              <a:latin typeface="Calibri"/>
            </a:endParaRPr>
          </a:p>
        </p:txBody>
      </p:sp>
      <p:sp>
        <p:nvSpPr>
          <p:cNvPr id="12" name="Rectangle 11">
            <a:extLst>
              <a:ext uri="{FF2B5EF4-FFF2-40B4-BE49-F238E27FC236}">
                <a16:creationId xmlns:a16="http://schemas.microsoft.com/office/drawing/2014/main" id="{72ACACA2-C349-4094-8BD1-99CA15B535B1}"/>
              </a:ext>
            </a:extLst>
          </p:cNvPr>
          <p:cNvSpPr/>
          <p:nvPr/>
        </p:nvSpPr>
        <p:spPr>
          <a:xfrm>
            <a:off x="4675949" y="4620501"/>
            <a:ext cx="7392819" cy="2168872"/>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defTabSz="1219034"/>
            <a:r>
              <a:rPr lang="en-GB" sz="1200" b="1" dirty="0">
                <a:solidFill>
                  <a:schemeClr val="tx1"/>
                </a:solidFill>
                <a:latin typeface="Calibri"/>
              </a:rPr>
              <a:t>Results, what we learned and what’s next:</a:t>
            </a:r>
          </a:p>
          <a:p>
            <a:pPr defTabSz="1219034"/>
            <a:r>
              <a:rPr lang="en-GB" sz="1200" i="1" dirty="0">
                <a:effectLst/>
                <a:latin typeface="Lato" panose="020F0502020204030203" pitchFamily="34" charset="0"/>
                <a:ea typeface="Arial" panose="020B0604020202020204" pitchFamily="34" charset="0"/>
                <a:cs typeface="Lato" panose="020F0502020204030203" pitchFamily="34" charset="0"/>
              </a:rPr>
              <a:t>Summarise the changes because of your work and how these will be maintained.</a:t>
            </a:r>
            <a:endParaRPr lang="en-GB" sz="1200" i="1" dirty="0">
              <a:latin typeface="Times New Roman" panose="02020603050405020304" pitchFamily="18" charset="0"/>
              <a:ea typeface="Arial" panose="020B0604020202020204" pitchFamily="34" charset="0"/>
            </a:endParaRPr>
          </a:p>
          <a:p>
            <a:pPr defTabSz="1219034"/>
            <a:r>
              <a:rPr lang="en-GB" sz="1200" i="1" dirty="0">
                <a:effectLst/>
                <a:latin typeface="Lato" panose="020F0502020204030203" pitchFamily="34" charset="0"/>
                <a:ea typeface="Arial" panose="020B0604020202020204" pitchFamily="34" charset="0"/>
                <a:cs typeface="Lato" panose="020F0502020204030203" pitchFamily="34" charset="0"/>
              </a:rPr>
              <a:t>If improvement was not achieved, explain why and what you learnt about this.</a:t>
            </a:r>
            <a:endParaRPr lang="en-GB" sz="1200" i="1" dirty="0">
              <a:effectLst/>
              <a:latin typeface="Times New Roman" panose="02020603050405020304" pitchFamily="18" charset="0"/>
              <a:ea typeface="Arial" panose="020B0604020202020204" pitchFamily="34" charset="0"/>
            </a:endParaRPr>
          </a:p>
          <a:p>
            <a:pPr defTabSz="1219034"/>
            <a:endParaRPr lang="en-GB" sz="1200" b="1" dirty="0">
              <a:solidFill>
                <a:schemeClr val="tx1"/>
              </a:solidFill>
              <a:latin typeface="Calibri"/>
            </a:endParaRPr>
          </a:p>
          <a:p>
            <a:pPr defTabSz="1219034"/>
            <a:endParaRPr lang="en-GB" sz="1200" dirty="0"/>
          </a:p>
          <a:p>
            <a:pPr defTabSz="1219034"/>
            <a:endParaRPr lang="en-GB" sz="1200" dirty="0"/>
          </a:p>
          <a:p>
            <a:pPr defTabSz="1219034"/>
            <a:endParaRPr lang="en-GB" sz="1200" b="1" dirty="0">
              <a:solidFill>
                <a:prstClr val="black"/>
              </a:solidFill>
              <a:latin typeface="Calibri"/>
            </a:endParaRPr>
          </a:p>
        </p:txBody>
      </p:sp>
      <p:pic>
        <p:nvPicPr>
          <p:cNvPr id="11" name="Picture 10">
            <a:extLst>
              <a:ext uri="{FF2B5EF4-FFF2-40B4-BE49-F238E27FC236}">
                <a16:creationId xmlns:a16="http://schemas.microsoft.com/office/drawing/2014/main" id="{5152E80A-E6B0-D8DF-8104-120F1592F188}"/>
              </a:ext>
            </a:extLst>
          </p:cNvPr>
          <p:cNvPicPr>
            <a:picLocks noChangeAspect="1"/>
          </p:cNvPicPr>
          <p:nvPr/>
        </p:nvPicPr>
        <p:blipFill rotWithShape="1">
          <a:blip r:embed="rId3">
            <a:extLst>
              <a:ext uri="{28A0092B-C50C-407E-A947-70E740481C1C}">
                <a14:useLocalDpi xmlns:a14="http://schemas.microsoft.com/office/drawing/2010/main" val="0"/>
              </a:ext>
            </a:extLst>
          </a:blip>
          <a:srcRect l="11180" r="17520"/>
          <a:stretch/>
        </p:blipFill>
        <p:spPr bwMode="auto">
          <a:xfrm>
            <a:off x="125119" y="0"/>
            <a:ext cx="919199" cy="682003"/>
          </a:xfrm>
          <a:prstGeom prst="rect">
            <a:avLst/>
          </a:prstGeom>
          <a:noFill/>
        </p:spPr>
      </p:pic>
      <p:grpSp>
        <p:nvGrpSpPr>
          <p:cNvPr id="2" name="Group 1">
            <a:extLst>
              <a:ext uri="{FF2B5EF4-FFF2-40B4-BE49-F238E27FC236}">
                <a16:creationId xmlns:a16="http://schemas.microsoft.com/office/drawing/2014/main" id="{46F3657D-C449-BF85-92D7-D729829841CE}"/>
              </a:ext>
            </a:extLst>
          </p:cNvPr>
          <p:cNvGrpSpPr/>
          <p:nvPr/>
        </p:nvGrpSpPr>
        <p:grpSpPr>
          <a:xfrm>
            <a:off x="10506313" y="144107"/>
            <a:ext cx="1488199" cy="449226"/>
            <a:chOff x="10506313" y="144107"/>
            <a:chExt cx="1488199" cy="449226"/>
          </a:xfrm>
        </p:grpSpPr>
        <p:pic>
          <p:nvPicPr>
            <p:cNvPr id="18" name="Picture 17">
              <a:extLst>
                <a:ext uri="{FF2B5EF4-FFF2-40B4-BE49-F238E27FC236}">
                  <a16:creationId xmlns:a16="http://schemas.microsoft.com/office/drawing/2014/main" id="{F957972D-FF06-4977-8151-6167E8E4EE42}"/>
                </a:ext>
              </a:extLst>
            </p:cNvPr>
            <p:cNvPicPr>
              <a:picLocks noChangeAspect="1"/>
            </p:cNvPicPr>
            <p:nvPr/>
          </p:nvPicPr>
          <p:blipFill>
            <a:blip r:embed="rId4"/>
            <a:stretch>
              <a:fillRect/>
            </a:stretch>
          </p:blipFill>
          <p:spPr>
            <a:xfrm>
              <a:off x="10577406" y="144107"/>
              <a:ext cx="1417106" cy="449226"/>
            </a:xfrm>
            <a:prstGeom prst="rect">
              <a:avLst/>
            </a:prstGeom>
          </p:spPr>
        </p:pic>
        <p:sp>
          <p:nvSpPr>
            <p:cNvPr id="14" name="TextBox 13">
              <a:extLst>
                <a:ext uri="{FF2B5EF4-FFF2-40B4-BE49-F238E27FC236}">
                  <a16:creationId xmlns:a16="http://schemas.microsoft.com/office/drawing/2014/main" id="{F31AA36F-D6EB-F689-B06C-6FC82DC2A945}"/>
                </a:ext>
              </a:extLst>
            </p:cNvPr>
            <p:cNvSpPr txBox="1"/>
            <p:nvPr/>
          </p:nvSpPr>
          <p:spPr>
            <a:xfrm>
              <a:off x="10506313" y="148117"/>
              <a:ext cx="1100968" cy="230832"/>
            </a:xfrm>
            <a:prstGeom prst="rect">
              <a:avLst/>
            </a:prstGeom>
            <a:noFill/>
          </p:spPr>
          <p:txBody>
            <a:bodyPr wrap="square" rtlCol="0">
              <a:spAutoFit/>
            </a:bodyPr>
            <a:lstStyle/>
            <a:p>
              <a:r>
                <a:rPr lang="en-GB" sz="900" dirty="0"/>
                <a:t>With thanks to </a:t>
              </a:r>
            </a:p>
          </p:txBody>
        </p:sp>
      </p:grpSp>
      <p:sp>
        <p:nvSpPr>
          <p:cNvPr id="15" name="TextBox 14">
            <a:extLst>
              <a:ext uri="{FF2B5EF4-FFF2-40B4-BE49-F238E27FC236}">
                <a16:creationId xmlns:a16="http://schemas.microsoft.com/office/drawing/2014/main" id="{A7D6834F-9D4F-3728-CF53-304580EA94D9}"/>
              </a:ext>
            </a:extLst>
          </p:cNvPr>
          <p:cNvSpPr txBox="1"/>
          <p:nvPr/>
        </p:nvSpPr>
        <p:spPr>
          <a:xfrm>
            <a:off x="1044318" y="78183"/>
            <a:ext cx="6541470" cy="584775"/>
          </a:xfrm>
          <a:prstGeom prst="rect">
            <a:avLst/>
          </a:prstGeom>
          <a:noFill/>
        </p:spPr>
        <p:txBody>
          <a:bodyPr wrap="square" rtlCol="0">
            <a:spAutoFit/>
          </a:bodyPr>
          <a:lstStyle/>
          <a:p>
            <a:r>
              <a:rPr lang="en-GB" sz="3200" b="1" dirty="0">
                <a:solidFill>
                  <a:srgbClr val="1E4E7A"/>
                </a:solidFill>
              </a:rPr>
              <a:t>Quality Improvement in Primary Care </a:t>
            </a:r>
          </a:p>
        </p:txBody>
      </p:sp>
      <p:sp>
        <p:nvSpPr>
          <p:cNvPr id="4" name="Rectangle 3">
            <a:extLst>
              <a:ext uri="{FF2B5EF4-FFF2-40B4-BE49-F238E27FC236}">
                <a16:creationId xmlns:a16="http://schemas.microsoft.com/office/drawing/2014/main" id="{F51A1C43-34F7-458A-C414-1A1BE0B4E195}"/>
              </a:ext>
            </a:extLst>
          </p:cNvPr>
          <p:cNvSpPr/>
          <p:nvPr/>
        </p:nvSpPr>
        <p:spPr>
          <a:xfrm>
            <a:off x="143341" y="3428999"/>
            <a:ext cx="4380952" cy="3350818"/>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defTabSz="1219034">
              <a:spcAft>
                <a:spcPts val="300"/>
              </a:spcAft>
            </a:pPr>
            <a:r>
              <a:rPr lang="en-GB" sz="1200" b="1" dirty="0">
                <a:solidFill>
                  <a:schemeClr val="tx1"/>
                </a:solidFill>
                <a:latin typeface="Calibri"/>
              </a:rPr>
              <a:t>Data:</a:t>
            </a:r>
          </a:p>
          <a:p>
            <a:pPr defTabSz="1219034"/>
            <a:r>
              <a:rPr lang="en-GB" sz="1200" i="1" dirty="0">
                <a:solidFill>
                  <a:schemeClr val="tx1"/>
                </a:solidFill>
                <a:latin typeface="Calibri"/>
              </a:rPr>
              <a:t>Describe what subsequent data or information you gathered</a:t>
            </a:r>
          </a:p>
          <a:p>
            <a:pPr defTabSz="1219034"/>
            <a:r>
              <a:rPr lang="en-GB" sz="1200" i="1" dirty="0">
                <a:solidFill>
                  <a:schemeClr val="tx1"/>
                </a:solidFill>
                <a:latin typeface="Calibri"/>
              </a:rPr>
              <a:t>How did you measure and evaluate the impact of change?</a:t>
            </a:r>
          </a:p>
          <a:p>
            <a:endParaRPr lang="en-GB" sz="1200" dirty="0"/>
          </a:p>
          <a:p>
            <a:endParaRPr lang="en-GB" sz="1200" dirty="0"/>
          </a:p>
          <a:p>
            <a:endParaRPr lang="en-GB" sz="1200" b="1" dirty="0">
              <a:solidFill>
                <a:schemeClr val="tx1"/>
              </a:solidFill>
              <a:latin typeface="Calibri"/>
            </a:endParaRPr>
          </a:p>
          <a:p>
            <a:pPr defTabSz="1219034"/>
            <a:endParaRPr lang="en-GB" sz="1200" i="1" dirty="0">
              <a:solidFill>
                <a:srgbClr val="000000"/>
              </a:solidFill>
              <a:effectLst/>
              <a:latin typeface="Lato" panose="020F0502020204030203" pitchFamily="34" charset="0"/>
              <a:ea typeface="MS PGothic" panose="020B0600070205080204" pitchFamily="34" charset="-128"/>
              <a:cs typeface="Lato" panose="020F0502020204030203" pitchFamily="34" charset="0"/>
            </a:endParaRPr>
          </a:p>
          <a:p>
            <a:pPr defTabSz="1219034"/>
            <a:endParaRPr lang="en-GB" sz="1200" b="1" dirty="0">
              <a:solidFill>
                <a:schemeClr val="tx1"/>
              </a:solidFill>
              <a:latin typeface="Calibri"/>
            </a:endParaRPr>
          </a:p>
          <a:p>
            <a:pPr defTabSz="1219034"/>
            <a:endParaRPr lang="en-GB" sz="1200" b="1" dirty="0">
              <a:solidFill>
                <a:prstClr val="black"/>
              </a:solidFill>
              <a:latin typeface="Calibri"/>
            </a:endParaRPr>
          </a:p>
        </p:txBody>
      </p:sp>
    </p:spTree>
    <p:extLst>
      <p:ext uri="{BB962C8B-B14F-4D97-AF65-F5344CB8AC3E}">
        <p14:creationId xmlns:p14="http://schemas.microsoft.com/office/powerpoint/2010/main" val="1071105519"/>
      </p:ext>
    </p:extLst>
  </p:cSld>
  <p:clrMapOvr>
    <a:masterClrMapping/>
  </p:clrMapOvr>
</p:sld>
</file>

<file path=ppt/theme/theme1.xml><?xml version="1.0" encoding="utf-8"?>
<a:theme xmlns:a="http://schemas.openxmlformats.org/drawingml/2006/main" name="KCHFT master slides">
  <a:themeElements>
    <a:clrScheme name="KCHFT">
      <a:dk1>
        <a:sysClr val="windowText" lastClr="000000"/>
      </a:dk1>
      <a:lt1>
        <a:sysClr val="window" lastClr="FFFFFF"/>
      </a:lt1>
      <a:dk2>
        <a:srgbClr val="005EB8"/>
      </a:dk2>
      <a:lt2>
        <a:srgbClr val="FFFFFF"/>
      </a:lt2>
      <a:accent1>
        <a:srgbClr val="768692"/>
      </a:accent1>
      <a:accent2>
        <a:srgbClr val="41B6E6"/>
      </a:accent2>
      <a:accent3>
        <a:srgbClr val="78BE20"/>
      </a:accent3>
      <a:accent4>
        <a:srgbClr val="AE2573"/>
      </a:accent4>
      <a:accent5>
        <a:srgbClr val="330072"/>
      </a:accent5>
      <a:accent6>
        <a:srgbClr val="003087"/>
      </a:accent6>
      <a:hlink>
        <a:srgbClr val="005EB8"/>
      </a:hlink>
      <a:folHlink>
        <a:srgbClr val="AE257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1057</TotalTime>
  <Words>397</Words>
  <Application>Microsoft Office PowerPoint</Application>
  <PresentationFormat>Widescreen</PresentationFormat>
  <Paragraphs>53</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vt:lpstr>
      <vt:lpstr>Calibri</vt:lpstr>
      <vt:lpstr>Lato</vt:lpstr>
      <vt:lpstr>Times New Roman</vt:lpstr>
      <vt:lpstr>Wingdings 2</vt:lpstr>
      <vt:lpstr>KCHFT master slides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Improvement : xxx Key areas of focus: xxxxx</dc:title>
  <dc:creator>DONOVAN, Sarah (KENT COMMUNITY HEALTH NHS FOUNDATION TRUST)</dc:creator>
  <cp:lastModifiedBy>Weronika Gale</cp:lastModifiedBy>
  <cp:revision>21</cp:revision>
  <cp:lastPrinted>2023-08-14T08:17:17Z</cp:lastPrinted>
  <dcterms:created xsi:type="dcterms:W3CDTF">2023-05-15T10:48:55Z</dcterms:created>
  <dcterms:modified xsi:type="dcterms:W3CDTF">2025-03-04T11:32:52Z</dcterms:modified>
</cp:coreProperties>
</file>